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8288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202ac09dc98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202ac09dc98_0_2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70dd463f47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270dd463f47_0_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02ac09dc98_0_18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02ac09dc98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02ac09dc98_0_2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2" name="Google Shape;322;g202ac09dc98_0_2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Agenda slide layout">
  <p:cSld name="3_Agenda slide layou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8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5" Type="http://schemas.openxmlformats.org/officeDocument/2006/relationships/image" Target="../media/image21.png"/><Relationship Id="rId6" Type="http://schemas.openxmlformats.org/officeDocument/2006/relationships/image" Target="../media/image30.png"/><Relationship Id="rId7" Type="http://schemas.openxmlformats.org/officeDocument/2006/relationships/image" Target="../media/image29.png"/><Relationship Id="rId8" Type="http://schemas.openxmlformats.org/officeDocument/2006/relationships/image" Target="../media/image2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1" Type="http://schemas.openxmlformats.org/officeDocument/2006/relationships/image" Target="../media/image3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9" Type="http://schemas.openxmlformats.org/officeDocument/2006/relationships/image" Target="../media/image1.png"/><Relationship Id="rId5" Type="http://schemas.openxmlformats.org/officeDocument/2006/relationships/image" Target="../media/image16.png"/><Relationship Id="rId6" Type="http://schemas.openxmlformats.org/officeDocument/2006/relationships/image" Target="../media/image10.png"/><Relationship Id="rId7" Type="http://schemas.openxmlformats.org/officeDocument/2006/relationships/image" Target="../media/image20.png"/><Relationship Id="rId8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22.png"/><Relationship Id="rId5" Type="http://schemas.openxmlformats.org/officeDocument/2006/relationships/image" Target="../media/image27.png"/><Relationship Id="rId6" Type="http://schemas.openxmlformats.org/officeDocument/2006/relationships/image" Target="../media/image26.png"/><Relationship Id="rId7" Type="http://schemas.openxmlformats.org/officeDocument/2006/relationships/image" Target="../media/image32.png"/><Relationship Id="rId8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3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5" Type="http://schemas.openxmlformats.org/officeDocument/2006/relationships/image" Target="../media/image21.png"/><Relationship Id="rId6" Type="http://schemas.openxmlformats.org/officeDocument/2006/relationships/image" Target="../media/image30.png"/><Relationship Id="rId7" Type="http://schemas.openxmlformats.org/officeDocument/2006/relationships/image" Target="../media/image29.png"/><Relationship Id="rId8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4"/>
          <p:cNvGrpSpPr/>
          <p:nvPr/>
        </p:nvGrpSpPr>
        <p:grpSpPr>
          <a:xfrm>
            <a:off x="372950" y="7384700"/>
            <a:ext cx="9856018" cy="923504"/>
            <a:chOff x="0" y="-95250"/>
            <a:chExt cx="10037700" cy="2338578"/>
          </a:xfrm>
        </p:grpSpPr>
        <p:sp>
          <p:nvSpPr>
            <p:cNvPr id="86" name="Google Shape;86;p14"/>
            <p:cNvSpPr/>
            <p:nvPr/>
          </p:nvSpPr>
          <p:spPr>
            <a:xfrm>
              <a:off x="0" y="0"/>
              <a:ext cx="10037600" cy="2243328"/>
            </a:xfrm>
            <a:custGeom>
              <a:rect b="b" l="l" r="r" t="t"/>
              <a:pathLst>
                <a:path extrusionOk="0" h="2243328" w="10037600">
                  <a:moveTo>
                    <a:pt x="0" y="0"/>
                  </a:moveTo>
                  <a:lnTo>
                    <a:pt x="10037600" y="0"/>
                  </a:lnTo>
                  <a:lnTo>
                    <a:pt x="10037600" y="2243328"/>
                  </a:lnTo>
                  <a:lnTo>
                    <a:pt x="0" y="2243328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</p:sp>
        <p:sp>
          <p:nvSpPr>
            <p:cNvPr id="87" name="Google Shape;87;p14"/>
            <p:cNvSpPr txBox="1"/>
            <p:nvPr/>
          </p:nvSpPr>
          <p:spPr>
            <a:xfrm>
              <a:off x="0" y="-95250"/>
              <a:ext cx="10037700" cy="233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31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0" lvl="0" marL="0" marR="0" rtl="0" algn="ctr">
                <a:lnSpc>
                  <a:spcPct val="319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8" name="Google Shape;88;p14"/>
          <p:cNvSpPr txBox="1"/>
          <p:nvPr/>
        </p:nvSpPr>
        <p:spPr>
          <a:xfrm>
            <a:off x="372975" y="7786675"/>
            <a:ext cx="1535700" cy="44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2000">
                <a:solidFill>
                  <a:srgbClr val="1970FF"/>
                </a:solidFill>
                <a:latin typeface="Calibri"/>
                <a:ea typeface="Calibri"/>
                <a:cs typeface="Calibri"/>
                <a:sym typeface="Calibri"/>
              </a:rPr>
              <a:t>realizat și</a:t>
            </a:r>
            <a:br>
              <a:rPr lang="ro" sz="2000">
                <a:solidFill>
                  <a:srgbClr val="1970FF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ro" sz="2000">
                <a:solidFill>
                  <a:srgbClr val="1970FF"/>
                </a:solidFill>
                <a:latin typeface="Calibri"/>
                <a:ea typeface="Calibri"/>
                <a:cs typeface="Calibri"/>
                <a:sym typeface="Calibri"/>
              </a:rPr>
              <a:t>prezentat de</a:t>
            </a:r>
            <a:endParaRPr sz="2000">
              <a:solidFill>
                <a:srgbClr val="1970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9" name="Google Shape;89;p14"/>
          <p:cNvGrpSpPr/>
          <p:nvPr/>
        </p:nvGrpSpPr>
        <p:grpSpPr>
          <a:xfrm>
            <a:off x="3978102" y="2610542"/>
            <a:ext cx="13804213" cy="2423957"/>
            <a:chOff x="-2706444" y="720131"/>
            <a:chExt cx="17596193" cy="4215578"/>
          </a:xfrm>
        </p:grpSpPr>
        <p:sp>
          <p:nvSpPr>
            <p:cNvPr id="90" name="Google Shape;90;p14"/>
            <p:cNvSpPr/>
            <p:nvPr/>
          </p:nvSpPr>
          <p:spPr>
            <a:xfrm>
              <a:off x="-2706444" y="720131"/>
              <a:ext cx="17596193" cy="4215578"/>
            </a:xfrm>
            <a:custGeom>
              <a:rect b="b" l="l" r="r" t="t"/>
              <a:pathLst>
                <a:path extrusionOk="0" h="3986362" w="14663494">
                  <a:moveTo>
                    <a:pt x="0" y="0"/>
                  </a:moveTo>
                  <a:lnTo>
                    <a:pt x="14663494" y="0"/>
                  </a:lnTo>
                  <a:lnTo>
                    <a:pt x="14663494" y="3986362"/>
                  </a:lnTo>
                  <a:lnTo>
                    <a:pt x="0" y="3986362"/>
                  </a:lnTo>
                  <a:close/>
                </a:path>
              </a:pathLst>
            </a:custGeom>
            <a:solidFill>
              <a:srgbClr val="FFFFFF">
                <a:alpha val="80000"/>
              </a:srgbClr>
            </a:solidFill>
            <a:ln>
              <a:noFill/>
            </a:ln>
          </p:spPr>
        </p:sp>
        <p:sp>
          <p:nvSpPr>
            <p:cNvPr id="91" name="Google Shape;91;p14"/>
            <p:cNvSpPr txBox="1"/>
            <p:nvPr/>
          </p:nvSpPr>
          <p:spPr>
            <a:xfrm>
              <a:off x="1671023" y="1484318"/>
              <a:ext cx="13218300" cy="323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ro" sz="12900">
                  <a:solidFill>
                    <a:srgbClr val="0170FD"/>
                  </a:solidFill>
                  <a:latin typeface="Calibri"/>
                  <a:ea typeface="Calibri"/>
                  <a:cs typeface="Calibri"/>
                  <a:sym typeface="Calibri"/>
                </a:rPr>
                <a:t>My</a:t>
              </a:r>
              <a:r>
                <a:rPr b="1" lang="ro" sz="12900">
                  <a:solidFill>
                    <a:srgbClr val="0170FD"/>
                  </a:solidFill>
                  <a:latin typeface="Calibri"/>
                  <a:ea typeface="Calibri"/>
                  <a:cs typeface="Calibri"/>
                  <a:sym typeface="Calibri"/>
                </a:rPr>
                <a:t> eBookshop</a:t>
              </a:r>
              <a:endParaRPr b="1" i="0" sz="12900" u="none" cap="none" strike="noStrike">
                <a:solidFill>
                  <a:srgbClr val="0170FD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4"/>
          <p:cNvSpPr txBox="1"/>
          <p:nvPr/>
        </p:nvSpPr>
        <p:spPr>
          <a:xfrm>
            <a:off x="372975" y="7384700"/>
            <a:ext cx="9856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6000">
                <a:solidFill>
                  <a:srgbClr val="1970FF"/>
                </a:solidFill>
              </a:rPr>
              <a:t>        </a:t>
            </a:r>
            <a:r>
              <a:rPr b="1" lang="ro" sz="4900">
                <a:solidFill>
                  <a:srgbClr val="1970FF"/>
                </a:solidFill>
              </a:rPr>
              <a:t>Lucian - Ovidiu  Marinescu</a:t>
            </a:r>
            <a:endParaRPr b="1" sz="4900"/>
          </a:p>
        </p:txBody>
      </p:sp>
      <p:pic>
        <p:nvPicPr>
          <p:cNvPr id="93" name="Google Shape;93;p14"/>
          <p:cNvPicPr preferRelativeResize="0"/>
          <p:nvPr/>
        </p:nvPicPr>
        <p:blipFill rotWithShape="1">
          <a:blip r:embed="rId4">
            <a:alphaModFix/>
          </a:blip>
          <a:srcRect b="36180" l="0" r="58514" t="26185"/>
          <a:stretch/>
        </p:blipFill>
        <p:spPr>
          <a:xfrm>
            <a:off x="3978025" y="2610600"/>
            <a:ext cx="3527424" cy="198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3"/>
          <p:cNvSpPr txBox="1"/>
          <p:nvPr/>
        </p:nvSpPr>
        <p:spPr>
          <a:xfrm>
            <a:off x="0" y="403200"/>
            <a:ext cx="182880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8100">
                <a:solidFill>
                  <a:srgbClr val="262626"/>
                </a:solidFill>
              </a:rPr>
              <a:t>Mențiuni și concluzii (2)</a:t>
            </a:r>
            <a:endParaRPr/>
          </a:p>
        </p:txBody>
      </p:sp>
      <p:sp>
        <p:nvSpPr>
          <p:cNvPr id="361" name="Google Shape;361;p23"/>
          <p:cNvSpPr/>
          <p:nvPr/>
        </p:nvSpPr>
        <p:spPr>
          <a:xfrm>
            <a:off x="2495149" y="2750400"/>
            <a:ext cx="6307874" cy="6442323"/>
          </a:xfrm>
          <a:custGeom>
            <a:rect b="b" l="l" r="r" t="t"/>
            <a:pathLst>
              <a:path extrusionOk="0" h="6442323" w="6307874">
                <a:moveTo>
                  <a:pt x="0" y="0"/>
                </a:moveTo>
                <a:lnTo>
                  <a:pt x="6307875" y="0"/>
                </a:lnTo>
                <a:lnTo>
                  <a:pt x="6307875" y="6442323"/>
                </a:lnTo>
                <a:lnTo>
                  <a:pt x="0" y="64423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2" name="Google Shape;362;p23"/>
          <p:cNvSpPr/>
          <p:nvPr/>
        </p:nvSpPr>
        <p:spPr>
          <a:xfrm>
            <a:off x="7957515" y="6830045"/>
            <a:ext cx="318192" cy="457062"/>
          </a:xfrm>
          <a:custGeom>
            <a:rect b="b" l="l" r="r" t="t"/>
            <a:pathLst>
              <a:path extrusionOk="0" h="457062" w="318192">
                <a:moveTo>
                  <a:pt x="0" y="0"/>
                </a:moveTo>
                <a:lnTo>
                  <a:pt x="318192" y="0"/>
                </a:lnTo>
                <a:lnTo>
                  <a:pt x="318192" y="457062"/>
                </a:lnTo>
                <a:lnTo>
                  <a:pt x="0" y="4570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3" name="Google Shape;363;p23"/>
          <p:cNvSpPr/>
          <p:nvPr/>
        </p:nvSpPr>
        <p:spPr>
          <a:xfrm>
            <a:off x="7856202" y="4737923"/>
            <a:ext cx="611134" cy="611105"/>
          </a:xfrm>
          <a:custGeom>
            <a:rect b="b" l="l" r="r" t="t"/>
            <a:pathLst>
              <a:path extrusionOk="0" h="611105" w="611134">
                <a:moveTo>
                  <a:pt x="0" y="0"/>
                </a:moveTo>
                <a:lnTo>
                  <a:pt x="611134" y="0"/>
                </a:lnTo>
                <a:lnTo>
                  <a:pt x="611134" y="611105"/>
                </a:lnTo>
                <a:lnTo>
                  <a:pt x="0" y="611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4" name="Google Shape;364;p23"/>
          <p:cNvSpPr/>
          <p:nvPr/>
        </p:nvSpPr>
        <p:spPr>
          <a:xfrm>
            <a:off x="6629757" y="3167903"/>
            <a:ext cx="444393" cy="444393"/>
          </a:xfrm>
          <a:custGeom>
            <a:rect b="b" l="l" r="r" t="t"/>
            <a:pathLst>
              <a:path extrusionOk="0" h="444393" w="444393">
                <a:moveTo>
                  <a:pt x="0" y="0"/>
                </a:moveTo>
                <a:lnTo>
                  <a:pt x="444393" y="0"/>
                </a:lnTo>
                <a:lnTo>
                  <a:pt x="444393" y="444393"/>
                </a:lnTo>
                <a:lnTo>
                  <a:pt x="0" y="4443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5" name="Google Shape;365;p23"/>
          <p:cNvSpPr/>
          <p:nvPr/>
        </p:nvSpPr>
        <p:spPr>
          <a:xfrm>
            <a:off x="6540306" y="8228268"/>
            <a:ext cx="623296" cy="623063"/>
          </a:xfrm>
          <a:custGeom>
            <a:rect b="b" l="l" r="r" t="t"/>
            <a:pathLst>
              <a:path extrusionOk="0" h="623063" w="623296">
                <a:moveTo>
                  <a:pt x="0" y="0"/>
                </a:moveTo>
                <a:lnTo>
                  <a:pt x="623296" y="0"/>
                </a:lnTo>
                <a:lnTo>
                  <a:pt x="623296" y="623062"/>
                </a:lnTo>
                <a:lnTo>
                  <a:pt x="0" y="6230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6" name="Google Shape;366;p23"/>
          <p:cNvSpPr/>
          <p:nvPr/>
        </p:nvSpPr>
        <p:spPr>
          <a:xfrm>
            <a:off x="644400" y="5232464"/>
            <a:ext cx="4509283" cy="3953752"/>
          </a:xfrm>
          <a:custGeom>
            <a:rect b="b" l="l" r="r" t="t"/>
            <a:pathLst>
              <a:path extrusionOk="0" h="3953752" w="4509283">
                <a:moveTo>
                  <a:pt x="0" y="0"/>
                </a:moveTo>
                <a:lnTo>
                  <a:pt x="4509283" y="0"/>
                </a:lnTo>
                <a:lnTo>
                  <a:pt x="4509283" y="3953753"/>
                </a:lnTo>
                <a:lnTo>
                  <a:pt x="0" y="39537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7" name="Google Shape;367;p23"/>
          <p:cNvSpPr/>
          <p:nvPr/>
        </p:nvSpPr>
        <p:spPr>
          <a:xfrm>
            <a:off x="4155414" y="4425098"/>
            <a:ext cx="2346350" cy="2957810"/>
          </a:xfrm>
          <a:custGeom>
            <a:rect b="b" l="l" r="r" t="t"/>
            <a:pathLst>
              <a:path extrusionOk="0" h="2957810" w="2346350">
                <a:moveTo>
                  <a:pt x="0" y="0"/>
                </a:moveTo>
                <a:lnTo>
                  <a:pt x="2346349" y="0"/>
                </a:lnTo>
                <a:lnTo>
                  <a:pt x="2346349" y="2957809"/>
                </a:lnTo>
                <a:lnTo>
                  <a:pt x="0" y="29578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68" name="Google Shape;368;p23"/>
          <p:cNvSpPr/>
          <p:nvPr/>
        </p:nvSpPr>
        <p:spPr>
          <a:xfrm>
            <a:off x="10224850" y="2017450"/>
            <a:ext cx="7003974" cy="7560834"/>
          </a:xfrm>
          <a:custGeom>
            <a:rect b="b" l="l" r="r" t="t"/>
            <a:pathLst>
              <a:path extrusionOk="0" h="8640953" w="7372604">
                <a:moveTo>
                  <a:pt x="0" y="0"/>
                </a:moveTo>
                <a:lnTo>
                  <a:pt x="7372604" y="0"/>
                </a:lnTo>
                <a:lnTo>
                  <a:pt x="7372604" y="8640953"/>
                </a:lnTo>
                <a:lnTo>
                  <a:pt x="0" y="8640953"/>
                </a:lnTo>
                <a:close/>
              </a:path>
            </a:pathLst>
          </a:custGeom>
          <a:solidFill>
            <a:srgbClr val="02ECEC">
              <a:alpha val="15290"/>
            </a:srgbClr>
          </a:solidFill>
          <a:ln>
            <a:noFill/>
          </a:ln>
        </p:spPr>
      </p:sp>
      <p:sp>
        <p:nvSpPr>
          <p:cNvPr id="369" name="Google Shape;369;p23"/>
          <p:cNvSpPr txBox="1"/>
          <p:nvPr/>
        </p:nvSpPr>
        <p:spPr>
          <a:xfrm>
            <a:off x="11373650" y="3288500"/>
            <a:ext cx="5259300" cy="52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2400">
                <a:solidFill>
                  <a:schemeClr val="dk1"/>
                </a:solidFill>
              </a:rPr>
              <a:t>ci un </a:t>
            </a:r>
            <a:r>
              <a:rPr lang="ro" sz="2400"/>
              <a:t>punct de plecare spre o dezvoltare facilă, indiferent că este vorba de un scop didactic, sau unul de producție, sau orice altceva.</a:t>
            </a:r>
            <a:endParaRPr sz="2400"/>
          </a:p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2400"/>
              <a:t>    În consecință, aspectele vizuale au fost lăsate într-un plan secundar, favorizând aspectele funcționale.</a:t>
            </a:r>
            <a:endParaRPr sz="2400"/>
          </a:p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2400"/>
              <a:t>    În acest sens, dorința latentă este de a realiza o aplicație complet adaptată stilului REST, de aici rezultând o complexitate ridicată în crearea multor componente.</a:t>
            </a:r>
            <a:endParaRPr sz="2400"/>
          </a:p>
        </p:txBody>
      </p:sp>
      <p:sp>
        <p:nvSpPr>
          <p:cNvPr id="370" name="Google Shape;370;p23"/>
          <p:cNvSpPr txBox="1"/>
          <p:nvPr/>
        </p:nvSpPr>
        <p:spPr>
          <a:xfrm>
            <a:off x="10881049" y="2764700"/>
            <a:ext cx="6166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2400">
                <a:solidFill>
                  <a:schemeClr val="dk1"/>
                </a:solidFill>
              </a:rPr>
              <a:t>Proiectul nu se dorește a fi un produs finit,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4"/>
          <p:cNvSpPr txBox="1"/>
          <p:nvPr/>
        </p:nvSpPr>
        <p:spPr>
          <a:xfrm>
            <a:off x="5951550" y="2053875"/>
            <a:ext cx="66354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8100">
                <a:solidFill>
                  <a:srgbClr val="FFFFFF"/>
                </a:solidFill>
              </a:rPr>
              <a:t>MULȚUMESC</a:t>
            </a:r>
            <a:endParaRPr/>
          </a:p>
        </p:txBody>
      </p:sp>
      <p:sp>
        <p:nvSpPr>
          <p:cNvPr id="376" name="Google Shape;376;p24"/>
          <p:cNvSpPr txBox="1"/>
          <p:nvPr/>
        </p:nvSpPr>
        <p:spPr>
          <a:xfrm>
            <a:off x="3620650" y="3568850"/>
            <a:ext cx="11871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6000">
                <a:solidFill>
                  <a:srgbClr val="FFFFFF"/>
                </a:solidFill>
              </a:rPr>
              <a:t>pentru timpul și interesul acordate</a:t>
            </a:r>
            <a:r>
              <a:rPr b="0" i="0" lang="ro" sz="6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/>
          <p:nvPr/>
        </p:nvSpPr>
        <p:spPr>
          <a:xfrm>
            <a:off x="435097" y="2745234"/>
            <a:ext cx="5060711" cy="2815394"/>
          </a:xfrm>
          <a:custGeom>
            <a:rect b="b" l="l" r="r" t="t"/>
            <a:pathLst>
              <a:path extrusionOk="0" h="3741388" w="6725198">
                <a:moveTo>
                  <a:pt x="0" y="0"/>
                </a:moveTo>
                <a:lnTo>
                  <a:pt x="6725198" y="0"/>
                </a:lnTo>
                <a:lnTo>
                  <a:pt x="6725198" y="3741387"/>
                </a:lnTo>
                <a:lnTo>
                  <a:pt x="0" y="374138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9" name="Google Shape;99;p15"/>
          <p:cNvSpPr/>
          <p:nvPr/>
        </p:nvSpPr>
        <p:spPr>
          <a:xfrm>
            <a:off x="2392985" y="6872522"/>
            <a:ext cx="5035331" cy="2787334"/>
          </a:xfrm>
          <a:custGeom>
            <a:rect b="b" l="l" r="r" t="t"/>
            <a:pathLst>
              <a:path extrusionOk="0" h="3741388" w="6758833">
                <a:moveTo>
                  <a:pt x="0" y="0"/>
                </a:moveTo>
                <a:lnTo>
                  <a:pt x="6758834" y="0"/>
                </a:lnTo>
                <a:lnTo>
                  <a:pt x="6758834" y="3741388"/>
                </a:lnTo>
                <a:lnTo>
                  <a:pt x="0" y="374138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0" name="Google Shape;100;p15"/>
          <p:cNvSpPr txBox="1"/>
          <p:nvPr/>
        </p:nvSpPr>
        <p:spPr>
          <a:xfrm>
            <a:off x="15819610" y="3174322"/>
            <a:ext cx="7557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405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/>
          </a:p>
        </p:txBody>
      </p:sp>
      <p:sp>
        <p:nvSpPr>
          <p:cNvPr id="101" name="Google Shape;101;p15"/>
          <p:cNvSpPr txBox="1"/>
          <p:nvPr/>
        </p:nvSpPr>
        <p:spPr>
          <a:xfrm>
            <a:off x="435100" y="1072225"/>
            <a:ext cx="2812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5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Subiect :</a:t>
            </a:r>
            <a:endParaRPr b="0" i="0" sz="56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1289750" y="2366300"/>
            <a:ext cx="169983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4299">
                <a:solidFill>
                  <a:srgbClr val="262626"/>
                </a:solidFill>
              </a:rPr>
              <a:t>Proiectul se </a:t>
            </a:r>
            <a:r>
              <a:rPr lang="ro" sz="4299">
                <a:solidFill>
                  <a:srgbClr val="262626"/>
                </a:solidFill>
              </a:rPr>
              <a:t>referă</a:t>
            </a:r>
            <a:r>
              <a:rPr lang="ro" sz="4299">
                <a:solidFill>
                  <a:srgbClr val="262626"/>
                </a:solidFill>
              </a:rPr>
              <a:t> la o </a:t>
            </a:r>
            <a:r>
              <a:rPr lang="ro" sz="4299">
                <a:solidFill>
                  <a:srgbClr val="262626"/>
                </a:solidFill>
              </a:rPr>
              <a:t>librărie</a:t>
            </a:r>
            <a:r>
              <a:rPr lang="ro" sz="4299">
                <a:solidFill>
                  <a:srgbClr val="262626"/>
                </a:solidFill>
              </a:rPr>
              <a:t> (magazin de </a:t>
            </a:r>
            <a:r>
              <a:rPr lang="ro" sz="4299">
                <a:solidFill>
                  <a:srgbClr val="262626"/>
                </a:solidFill>
              </a:rPr>
              <a:t>cărți</a:t>
            </a:r>
            <a:r>
              <a:rPr lang="ro" sz="4299">
                <a:solidFill>
                  <a:srgbClr val="262626"/>
                </a:solidFill>
              </a:rPr>
              <a:t>) </a:t>
            </a:r>
            <a:r>
              <a:rPr lang="ro" sz="4299">
                <a:solidFill>
                  <a:srgbClr val="262626"/>
                </a:solidFill>
              </a:rPr>
              <a:t>în</a:t>
            </a:r>
            <a:r>
              <a:rPr lang="ro" sz="4299">
                <a:solidFill>
                  <a:srgbClr val="262626"/>
                </a:solidFill>
              </a:rPr>
              <a:t> format electronic.</a:t>
            </a:r>
            <a:endParaRPr/>
          </a:p>
        </p:txBody>
      </p:sp>
      <p:sp>
        <p:nvSpPr>
          <p:cNvPr id="103" name="Google Shape;103;p15"/>
          <p:cNvSpPr txBox="1"/>
          <p:nvPr/>
        </p:nvSpPr>
        <p:spPr>
          <a:xfrm>
            <a:off x="3247600" y="5781225"/>
            <a:ext cx="15040500" cy="13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8001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4299">
                <a:solidFill>
                  <a:srgbClr val="262626"/>
                </a:solidFill>
              </a:rPr>
              <a:t>Nivelul de realizare este mai mult didactic,</a:t>
            </a:r>
            <a:endParaRPr sz="4299">
              <a:solidFill>
                <a:srgbClr val="262626"/>
              </a:solidFill>
            </a:endParaRPr>
          </a:p>
          <a:p>
            <a:pPr indent="0" lvl="0" marL="0" rtl="0" algn="l">
              <a:lnSpc>
                <a:spcPct val="108001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4299">
                <a:solidFill>
                  <a:srgbClr val="262626"/>
                </a:solidFill>
              </a:rPr>
              <a:t>dar permite dezvoltarea ulterioară multilaterală.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/>
        </p:nvSpPr>
        <p:spPr>
          <a:xfrm>
            <a:off x="543849" y="1137225"/>
            <a:ext cx="29679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5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Cuprins :</a:t>
            </a:r>
            <a:endParaRPr b="0" i="0" sz="56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10001385" y="6123688"/>
            <a:ext cx="4254627" cy="1065657"/>
          </a:xfrm>
          <a:custGeom>
            <a:rect b="b" l="l" r="r" t="t"/>
            <a:pathLst>
              <a:path extrusionOk="0" h="1420876" w="5672836">
                <a:moveTo>
                  <a:pt x="0" y="0"/>
                </a:moveTo>
                <a:lnTo>
                  <a:pt x="4962398" y="0"/>
                </a:lnTo>
                <a:lnTo>
                  <a:pt x="5672836" y="710438"/>
                </a:lnTo>
                <a:lnTo>
                  <a:pt x="4962398" y="1420876"/>
                </a:lnTo>
                <a:lnTo>
                  <a:pt x="0" y="1420876"/>
                </a:lnTo>
                <a:close/>
              </a:path>
            </a:pathLst>
          </a:custGeom>
          <a:solidFill>
            <a:srgbClr val="0085F2"/>
          </a:solidFill>
          <a:ln>
            <a:noFill/>
          </a:ln>
        </p:spPr>
      </p:sp>
      <p:grpSp>
        <p:nvGrpSpPr>
          <p:cNvPr id="110" name="Google Shape;110;p16"/>
          <p:cNvGrpSpPr/>
          <p:nvPr/>
        </p:nvGrpSpPr>
        <p:grpSpPr>
          <a:xfrm rot="-1800044">
            <a:off x="8990282" y="5955310"/>
            <a:ext cx="1620167" cy="1402430"/>
            <a:chOff x="-1651" y="0"/>
            <a:chExt cx="2160270" cy="1869948"/>
          </a:xfrm>
        </p:grpSpPr>
        <p:sp>
          <p:nvSpPr>
            <p:cNvPr id="111" name="Google Shape;111;p16"/>
            <p:cNvSpPr/>
            <p:nvPr/>
          </p:nvSpPr>
          <p:spPr>
            <a:xfrm>
              <a:off x="38100" y="38100"/>
              <a:ext cx="2080768" cy="1793748"/>
            </a:xfrm>
            <a:custGeom>
              <a:rect b="b" l="l" r="r" t="t"/>
              <a:pathLst>
                <a:path extrusionOk="0" h="1793748" w="2080768">
                  <a:moveTo>
                    <a:pt x="0" y="896874"/>
                  </a:moveTo>
                  <a:lnTo>
                    <a:pt x="516763" y="0"/>
                  </a:lnTo>
                  <a:lnTo>
                    <a:pt x="1564005" y="0"/>
                  </a:lnTo>
                  <a:lnTo>
                    <a:pt x="2080768" y="896874"/>
                  </a:lnTo>
                  <a:lnTo>
                    <a:pt x="1564005" y="1793748"/>
                  </a:lnTo>
                  <a:lnTo>
                    <a:pt x="516763" y="17937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12" name="Google Shape;112;p16"/>
            <p:cNvSpPr/>
            <p:nvPr/>
          </p:nvSpPr>
          <p:spPr>
            <a:xfrm>
              <a:off x="-1651" y="0"/>
              <a:ext cx="2160270" cy="1869948"/>
            </a:xfrm>
            <a:custGeom>
              <a:rect b="b" l="l" r="r" t="t"/>
              <a:pathLst>
                <a:path extrusionOk="0" h="1869948" w="2160270">
                  <a:moveTo>
                    <a:pt x="6731" y="915924"/>
                  </a:moveTo>
                  <a:lnTo>
                    <a:pt x="523494" y="19050"/>
                  </a:lnTo>
                  <a:cubicBezTo>
                    <a:pt x="530225" y="7239"/>
                    <a:pt x="542925" y="0"/>
                    <a:pt x="556514" y="0"/>
                  </a:cubicBezTo>
                  <a:lnTo>
                    <a:pt x="1603756" y="0"/>
                  </a:lnTo>
                  <a:cubicBezTo>
                    <a:pt x="1617345" y="0"/>
                    <a:pt x="1629918" y="7239"/>
                    <a:pt x="1636776" y="19050"/>
                  </a:cubicBezTo>
                  <a:lnTo>
                    <a:pt x="2153539" y="915924"/>
                  </a:lnTo>
                  <a:cubicBezTo>
                    <a:pt x="2160270" y="927735"/>
                    <a:pt x="2160270" y="942213"/>
                    <a:pt x="2153539" y="954024"/>
                  </a:cubicBezTo>
                  <a:lnTo>
                    <a:pt x="1636776" y="1850898"/>
                  </a:lnTo>
                  <a:cubicBezTo>
                    <a:pt x="1629918" y="1862709"/>
                    <a:pt x="1617345" y="1869948"/>
                    <a:pt x="1603756" y="1869948"/>
                  </a:cubicBezTo>
                  <a:lnTo>
                    <a:pt x="556514" y="1869948"/>
                  </a:lnTo>
                  <a:cubicBezTo>
                    <a:pt x="542925" y="1869948"/>
                    <a:pt x="530352" y="1862709"/>
                    <a:pt x="523494" y="1850898"/>
                  </a:cubicBezTo>
                  <a:lnTo>
                    <a:pt x="6731" y="953897"/>
                  </a:lnTo>
                  <a:cubicBezTo>
                    <a:pt x="0" y="942086"/>
                    <a:pt x="0" y="927608"/>
                    <a:pt x="6731" y="915797"/>
                  </a:cubicBezTo>
                  <a:moveTo>
                    <a:pt x="72771" y="953897"/>
                  </a:moveTo>
                  <a:lnTo>
                    <a:pt x="39751" y="934974"/>
                  </a:lnTo>
                  <a:lnTo>
                    <a:pt x="72771" y="915924"/>
                  </a:lnTo>
                  <a:lnTo>
                    <a:pt x="589534" y="1812798"/>
                  </a:lnTo>
                  <a:lnTo>
                    <a:pt x="556514" y="1831848"/>
                  </a:lnTo>
                  <a:lnTo>
                    <a:pt x="556514" y="1793748"/>
                  </a:lnTo>
                  <a:lnTo>
                    <a:pt x="1603756" y="1793748"/>
                  </a:lnTo>
                  <a:lnTo>
                    <a:pt x="1603756" y="1831848"/>
                  </a:lnTo>
                  <a:lnTo>
                    <a:pt x="1570736" y="1812798"/>
                  </a:lnTo>
                  <a:lnTo>
                    <a:pt x="2087499" y="915924"/>
                  </a:lnTo>
                  <a:lnTo>
                    <a:pt x="2120519" y="934974"/>
                  </a:lnTo>
                  <a:lnTo>
                    <a:pt x="2087499" y="954024"/>
                  </a:lnTo>
                  <a:lnTo>
                    <a:pt x="1570609" y="57150"/>
                  </a:lnTo>
                  <a:lnTo>
                    <a:pt x="1603629" y="38100"/>
                  </a:lnTo>
                  <a:lnTo>
                    <a:pt x="1603629" y="76200"/>
                  </a:lnTo>
                  <a:lnTo>
                    <a:pt x="556514" y="76200"/>
                  </a:lnTo>
                  <a:lnTo>
                    <a:pt x="556514" y="38100"/>
                  </a:lnTo>
                  <a:lnTo>
                    <a:pt x="589534" y="57150"/>
                  </a:lnTo>
                  <a:lnTo>
                    <a:pt x="72771" y="953897"/>
                  </a:lnTo>
                  <a:close/>
                </a:path>
              </a:pathLst>
            </a:custGeom>
            <a:solidFill>
              <a:srgbClr val="0085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6"/>
          <p:cNvSpPr/>
          <p:nvPr/>
        </p:nvSpPr>
        <p:spPr>
          <a:xfrm>
            <a:off x="9953611" y="2662620"/>
            <a:ext cx="4254627" cy="1065657"/>
          </a:xfrm>
          <a:custGeom>
            <a:rect b="b" l="l" r="r" t="t"/>
            <a:pathLst>
              <a:path extrusionOk="0" h="1420876" w="5672836">
                <a:moveTo>
                  <a:pt x="0" y="0"/>
                </a:moveTo>
                <a:lnTo>
                  <a:pt x="4962398" y="0"/>
                </a:lnTo>
                <a:lnTo>
                  <a:pt x="5672836" y="710438"/>
                </a:lnTo>
                <a:lnTo>
                  <a:pt x="4962398" y="1420876"/>
                </a:lnTo>
                <a:lnTo>
                  <a:pt x="0" y="1420876"/>
                </a:lnTo>
                <a:close/>
              </a:path>
            </a:pathLst>
          </a:custGeom>
          <a:solidFill>
            <a:srgbClr val="0085F2"/>
          </a:solidFill>
          <a:ln>
            <a:noFill/>
          </a:ln>
        </p:spPr>
      </p:sp>
      <p:sp>
        <p:nvSpPr>
          <p:cNvPr id="114" name="Google Shape;114;p16"/>
          <p:cNvSpPr/>
          <p:nvPr/>
        </p:nvSpPr>
        <p:spPr>
          <a:xfrm>
            <a:off x="4475229" y="7886142"/>
            <a:ext cx="4254627" cy="1065657"/>
          </a:xfrm>
          <a:custGeom>
            <a:rect b="b" l="l" r="r" t="t"/>
            <a:pathLst>
              <a:path extrusionOk="0" h="1420876" w="5672836">
                <a:moveTo>
                  <a:pt x="5672836" y="0"/>
                </a:moveTo>
                <a:lnTo>
                  <a:pt x="710438" y="0"/>
                </a:lnTo>
                <a:lnTo>
                  <a:pt x="0" y="710438"/>
                </a:lnTo>
                <a:lnTo>
                  <a:pt x="710438" y="1420876"/>
                </a:lnTo>
                <a:lnTo>
                  <a:pt x="5672836" y="1420876"/>
                </a:lnTo>
                <a:close/>
              </a:path>
            </a:pathLst>
          </a:custGeom>
          <a:solidFill>
            <a:srgbClr val="0AA6ED"/>
          </a:solidFill>
          <a:ln cap="flat" cmpd="sng" w="9525">
            <a:solidFill>
              <a:srgbClr val="0085F2"/>
            </a:solidFill>
            <a:prstDash val="solid"/>
            <a:round/>
            <a:headEnd len="sm" w="sm" type="none"/>
            <a:tailEnd len="sm" w="sm" type="none"/>
          </a:ln>
        </p:spPr>
      </p:sp>
      <p:grpSp>
        <p:nvGrpSpPr>
          <p:cNvPr id="115" name="Google Shape;115;p16"/>
          <p:cNvGrpSpPr/>
          <p:nvPr/>
        </p:nvGrpSpPr>
        <p:grpSpPr>
          <a:xfrm rot="-1800044">
            <a:off x="8971945" y="2494243"/>
            <a:ext cx="1620167" cy="1402430"/>
            <a:chOff x="-1651" y="0"/>
            <a:chExt cx="2160270" cy="1869948"/>
          </a:xfrm>
        </p:grpSpPr>
        <p:sp>
          <p:nvSpPr>
            <p:cNvPr id="116" name="Google Shape;116;p16"/>
            <p:cNvSpPr/>
            <p:nvPr/>
          </p:nvSpPr>
          <p:spPr>
            <a:xfrm>
              <a:off x="38100" y="38100"/>
              <a:ext cx="2080768" cy="1793748"/>
            </a:xfrm>
            <a:custGeom>
              <a:rect b="b" l="l" r="r" t="t"/>
              <a:pathLst>
                <a:path extrusionOk="0" h="1793748" w="2080768">
                  <a:moveTo>
                    <a:pt x="0" y="896874"/>
                  </a:moveTo>
                  <a:lnTo>
                    <a:pt x="516763" y="0"/>
                  </a:lnTo>
                  <a:lnTo>
                    <a:pt x="1564005" y="0"/>
                  </a:lnTo>
                  <a:lnTo>
                    <a:pt x="2080768" y="896874"/>
                  </a:lnTo>
                  <a:lnTo>
                    <a:pt x="1564005" y="1793748"/>
                  </a:lnTo>
                  <a:lnTo>
                    <a:pt x="516763" y="17937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17" name="Google Shape;117;p16"/>
            <p:cNvSpPr/>
            <p:nvPr/>
          </p:nvSpPr>
          <p:spPr>
            <a:xfrm>
              <a:off x="-1651" y="0"/>
              <a:ext cx="2160270" cy="1869948"/>
            </a:xfrm>
            <a:custGeom>
              <a:rect b="b" l="l" r="r" t="t"/>
              <a:pathLst>
                <a:path extrusionOk="0" h="1869948" w="2160270">
                  <a:moveTo>
                    <a:pt x="6731" y="915924"/>
                  </a:moveTo>
                  <a:lnTo>
                    <a:pt x="523494" y="19050"/>
                  </a:lnTo>
                  <a:cubicBezTo>
                    <a:pt x="530225" y="7239"/>
                    <a:pt x="542925" y="0"/>
                    <a:pt x="556514" y="0"/>
                  </a:cubicBezTo>
                  <a:lnTo>
                    <a:pt x="1603756" y="0"/>
                  </a:lnTo>
                  <a:cubicBezTo>
                    <a:pt x="1617345" y="0"/>
                    <a:pt x="1629918" y="7239"/>
                    <a:pt x="1636776" y="19050"/>
                  </a:cubicBezTo>
                  <a:lnTo>
                    <a:pt x="2153539" y="915924"/>
                  </a:lnTo>
                  <a:cubicBezTo>
                    <a:pt x="2160270" y="927735"/>
                    <a:pt x="2160270" y="942213"/>
                    <a:pt x="2153539" y="954024"/>
                  </a:cubicBezTo>
                  <a:lnTo>
                    <a:pt x="1636776" y="1850898"/>
                  </a:lnTo>
                  <a:cubicBezTo>
                    <a:pt x="1629918" y="1862709"/>
                    <a:pt x="1617345" y="1869948"/>
                    <a:pt x="1603756" y="1869948"/>
                  </a:cubicBezTo>
                  <a:lnTo>
                    <a:pt x="556514" y="1869948"/>
                  </a:lnTo>
                  <a:cubicBezTo>
                    <a:pt x="542925" y="1869948"/>
                    <a:pt x="530352" y="1862709"/>
                    <a:pt x="523494" y="1850898"/>
                  </a:cubicBezTo>
                  <a:lnTo>
                    <a:pt x="6731" y="953897"/>
                  </a:lnTo>
                  <a:cubicBezTo>
                    <a:pt x="0" y="942086"/>
                    <a:pt x="0" y="927608"/>
                    <a:pt x="6731" y="915797"/>
                  </a:cubicBezTo>
                  <a:moveTo>
                    <a:pt x="72771" y="953897"/>
                  </a:moveTo>
                  <a:lnTo>
                    <a:pt x="39751" y="934974"/>
                  </a:lnTo>
                  <a:lnTo>
                    <a:pt x="72771" y="915924"/>
                  </a:lnTo>
                  <a:lnTo>
                    <a:pt x="589534" y="1812798"/>
                  </a:lnTo>
                  <a:lnTo>
                    <a:pt x="556514" y="1831848"/>
                  </a:lnTo>
                  <a:lnTo>
                    <a:pt x="556514" y="1793748"/>
                  </a:lnTo>
                  <a:lnTo>
                    <a:pt x="1603756" y="1793748"/>
                  </a:lnTo>
                  <a:lnTo>
                    <a:pt x="1603756" y="1831848"/>
                  </a:lnTo>
                  <a:lnTo>
                    <a:pt x="1570736" y="1812798"/>
                  </a:lnTo>
                  <a:lnTo>
                    <a:pt x="2087499" y="915924"/>
                  </a:lnTo>
                  <a:lnTo>
                    <a:pt x="2120519" y="934974"/>
                  </a:lnTo>
                  <a:lnTo>
                    <a:pt x="2087499" y="954024"/>
                  </a:lnTo>
                  <a:lnTo>
                    <a:pt x="1570609" y="57150"/>
                  </a:lnTo>
                  <a:lnTo>
                    <a:pt x="1603629" y="38100"/>
                  </a:lnTo>
                  <a:lnTo>
                    <a:pt x="1603629" y="76200"/>
                  </a:lnTo>
                  <a:lnTo>
                    <a:pt x="556514" y="76200"/>
                  </a:lnTo>
                  <a:lnTo>
                    <a:pt x="556514" y="38100"/>
                  </a:lnTo>
                  <a:lnTo>
                    <a:pt x="589534" y="57150"/>
                  </a:lnTo>
                  <a:lnTo>
                    <a:pt x="72771" y="953897"/>
                  </a:lnTo>
                  <a:close/>
                </a:path>
              </a:pathLst>
            </a:custGeom>
            <a:solidFill>
              <a:srgbClr val="0085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" name="Google Shape;118;p16"/>
          <p:cNvGrpSpPr/>
          <p:nvPr/>
        </p:nvGrpSpPr>
        <p:grpSpPr>
          <a:xfrm rot="-1800044">
            <a:off x="7977104" y="7734515"/>
            <a:ext cx="1620167" cy="1402430"/>
            <a:chOff x="-1651" y="0"/>
            <a:chExt cx="2160270" cy="1869948"/>
          </a:xfrm>
        </p:grpSpPr>
        <p:sp>
          <p:nvSpPr>
            <p:cNvPr id="119" name="Google Shape;119;p16"/>
            <p:cNvSpPr/>
            <p:nvPr/>
          </p:nvSpPr>
          <p:spPr>
            <a:xfrm>
              <a:off x="38100" y="38100"/>
              <a:ext cx="2080768" cy="1793748"/>
            </a:xfrm>
            <a:custGeom>
              <a:rect b="b" l="l" r="r" t="t"/>
              <a:pathLst>
                <a:path extrusionOk="0" h="1793748" w="2080768">
                  <a:moveTo>
                    <a:pt x="0" y="896874"/>
                  </a:moveTo>
                  <a:lnTo>
                    <a:pt x="516763" y="0"/>
                  </a:lnTo>
                  <a:lnTo>
                    <a:pt x="1564005" y="0"/>
                  </a:lnTo>
                  <a:lnTo>
                    <a:pt x="2080768" y="896874"/>
                  </a:lnTo>
                  <a:lnTo>
                    <a:pt x="1564005" y="1793748"/>
                  </a:lnTo>
                  <a:lnTo>
                    <a:pt x="516763" y="17937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0" name="Google Shape;120;p16"/>
            <p:cNvSpPr/>
            <p:nvPr/>
          </p:nvSpPr>
          <p:spPr>
            <a:xfrm>
              <a:off x="-1651" y="0"/>
              <a:ext cx="2160270" cy="1869948"/>
            </a:xfrm>
            <a:custGeom>
              <a:rect b="b" l="l" r="r" t="t"/>
              <a:pathLst>
                <a:path extrusionOk="0" h="1869948" w="2160270">
                  <a:moveTo>
                    <a:pt x="6731" y="915924"/>
                  </a:moveTo>
                  <a:lnTo>
                    <a:pt x="523494" y="19050"/>
                  </a:lnTo>
                  <a:cubicBezTo>
                    <a:pt x="530225" y="7239"/>
                    <a:pt x="542925" y="0"/>
                    <a:pt x="556514" y="0"/>
                  </a:cubicBezTo>
                  <a:lnTo>
                    <a:pt x="1603756" y="0"/>
                  </a:lnTo>
                  <a:cubicBezTo>
                    <a:pt x="1617345" y="0"/>
                    <a:pt x="1629918" y="7239"/>
                    <a:pt x="1636776" y="19050"/>
                  </a:cubicBezTo>
                  <a:lnTo>
                    <a:pt x="2153539" y="915924"/>
                  </a:lnTo>
                  <a:cubicBezTo>
                    <a:pt x="2160270" y="927735"/>
                    <a:pt x="2160270" y="942213"/>
                    <a:pt x="2153539" y="954024"/>
                  </a:cubicBezTo>
                  <a:lnTo>
                    <a:pt x="1636776" y="1850898"/>
                  </a:lnTo>
                  <a:cubicBezTo>
                    <a:pt x="1629918" y="1862709"/>
                    <a:pt x="1617345" y="1869948"/>
                    <a:pt x="1603756" y="1869948"/>
                  </a:cubicBezTo>
                  <a:lnTo>
                    <a:pt x="556514" y="1869948"/>
                  </a:lnTo>
                  <a:cubicBezTo>
                    <a:pt x="542925" y="1869948"/>
                    <a:pt x="530352" y="1862709"/>
                    <a:pt x="523494" y="1850898"/>
                  </a:cubicBezTo>
                  <a:lnTo>
                    <a:pt x="6731" y="953897"/>
                  </a:lnTo>
                  <a:cubicBezTo>
                    <a:pt x="0" y="942086"/>
                    <a:pt x="0" y="927608"/>
                    <a:pt x="6731" y="915797"/>
                  </a:cubicBezTo>
                  <a:moveTo>
                    <a:pt x="72771" y="953897"/>
                  </a:moveTo>
                  <a:lnTo>
                    <a:pt x="39751" y="934974"/>
                  </a:lnTo>
                  <a:lnTo>
                    <a:pt x="72771" y="915924"/>
                  </a:lnTo>
                  <a:lnTo>
                    <a:pt x="589534" y="1812798"/>
                  </a:lnTo>
                  <a:lnTo>
                    <a:pt x="556514" y="1831848"/>
                  </a:lnTo>
                  <a:lnTo>
                    <a:pt x="556514" y="1793748"/>
                  </a:lnTo>
                  <a:lnTo>
                    <a:pt x="1603756" y="1793748"/>
                  </a:lnTo>
                  <a:lnTo>
                    <a:pt x="1603756" y="1831848"/>
                  </a:lnTo>
                  <a:lnTo>
                    <a:pt x="1570736" y="1812798"/>
                  </a:lnTo>
                  <a:lnTo>
                    <a:pt x="2087499" y="915924"/>
                  </a:lnTo>
                  <a:lnTo>
                    <a:pt x="2120519" y="934974"/>
                  </a:lnTo>
                  <a:lnTo>
                    <a:pt x="2087499" y="954024"/>
                  </a:lnTo>
                  <a:lnTo>
                    <a:pt x="1570609" y="57150"/>
                  </a:lnTo>
                  <a:lnTo>
                    <a:pt x="1603629" y="38100"/>
                  </a:lnTo>
                  <a:lnTo>
                    <a:pt x="1603629" y="76200"/>
                  </a:lnTo>
                  <a:lnTo>
                    <a:pt x="556514" y="76200"/>
                  </a:lnTo>
                  <a:lnTo>
                    <a:pt x="556514" y="38100"/>
                  </a:lnTo>
                  <a:lnTo>
                    <a:pt x="589534" y="57150"/>
                  </a:lnTo>
                  <a:lnTo>
                    <a:pt x="72771" y="953897"/>
                  </a:lnTo>
                  <a:close/>
                </a:path>
              </a:pathLst>
            </a:custGeom>
            <a:solidFill>
              <a:srgbClr val="0AA6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" name="Google Shape;121;p16"/>
          <p:cNvSpPr/>
          <p:nvPr/>
        </p:nvSpPr>
        <p:spPr>
          <a:xfrm>
            <a:off x="4475232" y="4406507"/>
            <a:ext cx="4254627" cy="1065657"/>
          </a:xfrm>
          <a:custGeom>
            <a:rect b="b" l="l" r="r" t="t"/>
            <a:pathLst>
              <a:path extrusionOk="0" h="1420876" w="5672836">
                <a:moveTo>
                  <a:pt x="5672836" y="0"/>
                </a:moveTo>
                <a:lnTo>
                  <a:pt x="710438" y="0"/>
                </a:lnTo>
                <a:lnTo>
                  <a:pt x="0" y="710438"/>
                </a:lnTo>
                <a:lnTo>
                  <a:pt x="710438" y="1420876"/>
                </a:lnTo>
                <a:lnTo>
                  <a:pt x="5672836" y="1420876"/>
                </a:lnTo>
                <a:close/>
              </a:path>
            </a:pathLst>
          </a:custGeom>
          <a:solidFill>
            <a:srgbClr val="0AA6ED"/>
          </a:solidFill>
          <a:ln>
            <a:noFill/>
          </a:ln>
        </p:spPr>
      </p:sp>
      <p:grpSp>
        <p:nvGrpSpPr>
          <p:cNvPr id="122" name="Google Shape;122;p16"/>
          <p:cNvGrpSpPr/>
          <p:nvPr/>
        </p:nvGrpSpPr>
        <p:grpSpPr>
          <a:xfrm rot="-1800044">
            <a:off x="7977095" y="4221342"/>
            <a:ext cx="1620167" cy="1402430"/>
            <a:chOff x="-1651" y="0"/>
            <a:chExt cx="2160270" cy="1869948"/>
          </a:xfrm>
        </p:grpSpPr>
        <p:sp>
          <p:nvSpPr>
            <p:cNvPr id="123" name="Google Shape;123;p16"/>
            <p:cNvSpPr/>
            <p:nvPr/>
          </p:nvSpPr>
          <p:spPr>
            <a:xfrm>
              <a:off x="38100" y="38100"/>
              <a:ext cx="2080768" cy="1793748"/>
            </a:xfrm>
            <a:custGeom>
              <a:rect b="b" l="l" r="r" t="t"/>
              <a:pathLst>
                <a:path extrusionOk="0" h="1793748" w="2080768">
                  <a:moveTo>
                    <a:pt x="0" y="896874"/>
                  </a:moveTo>
                  <a:lnTo>
                    <a:pt x="516763" y="0"/>
                  </a:lnTo>
                  <a:lnTo>
                    <a:pt x="1564005" y="0"/>
                  </a:lnTo>
                  <a:lnTo>
                    <a:pt x="2080768" y="896874"/>
                  </a:lnTo>
                  <a:lnTo>
                    <a:pt x="1564005" y="1793748"/>
                  </a:lnTo>
                  <a:lnTo>
                    <a:pt x="516763" y="17937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24" name="Google Shape;124;p16"/>
            <p:cNvSpPr/>
            <p:nvPr/>
          </p:nvSpPr>
          <p:spPr>
            <a:xfrm>
              <a:off x="-1651" y="0"/>
              <a:ext cx="2160270" cy="1869948"/>
            </a:xfrm>
            <a:custGeom>
              <a:rect b="b" l="l" r="r" t="t"/>
              <a:pathLst>
                <a:path extrusionOk="0" h="1869948" w="2160270">
                  <a:moveTo>
                    <a:pt x="6731" y="915924"/>
                  </a:moveTo>
                  <a:lnTo>
                    <a:pt x="523494" y="19050"/>
                  </a:lnTo>
                  <a:cubicBezTo>
                    <a:pt x="530225" y="7239"/>
                    <a:pt x="542925" y="0"/>
                    <a:pt x="556514" y="0"/>
                  </a:cubicBezTo>
                  <a:lnTo>
                    <a:pt x="1603756" y="0"/>
                  </a:lnTo>
                  <a:cubicBezTo>
                    <a:pt x="1617345" y="0"/>
                    <a:pt x="1629918" y="7239"/>
                    <a:pt x="1636776" y="19050"/>
                  </a:cubicBezTo>
                  <a:lnTo>
                    <a:pt x="2153539" y="915924"/>
                  </a:lnTo>
                  <a:cubicBezTo>
                    <a:pt x="2160270" y="927735"/>
                    <a:pt x="2160270" y="942213"/>
                    <a:pt x="2153539" y="954024"/>
                  </a:cubicBezTo>
                  <a:lnTo>
                    <a:pt x="1636776" y="1850898"/>
                  </a:lnTo>
                  <a:cubicBezTo>
                    <a:pt x="1629918" y="1862709"/>
                    <a:pt x="1617345" y="1869948"/>
                    <a:pt x="1603756" y="1869948"/>
                  </a:cubicBezTo>
                  <a:lnTo>
                    <a:pt x="556514" y="1869948"/>
                  </a:lnTo>
                  <a:cubicBezTo>
                    <a:pt x="542925" y="1869948"/>
                    <a:pt x="530352" y="1862709"/>
                    <a:pt x="523494" y="1850898"/>
                  </a:cubicBezTo>
                  <a:lnTo>
                    <a:pt x="6731" y="953897"/>
                  </a:lnTo>
                  <a:cubicBezTo>
                    <a:pt x="0" y="942086"/>
                    <a:pt x="0" y="927608"/>
                    <a:pt x="6731" y="915797"/>
                  </a:cubicBezTo>
                  <a:moveTo>
                    <a:pt x="72771" y="953897"/>
                  </a:moveTo>
                  <a:lnTo>
                    <a:pt x="39751" y="934974"/>
                  </a:lnTo>
                  <a:lnTo>
                    <a:pt x="72771" y="915924"/>
                  </a:lnTo>
                  <a:lnTo>
                    <a:pt x="589534" y="1812798"/>
                  </a:lnTo>
                  <a:lnTo>
                    <a:pt x="556514" y="1831848"/>
                  </a:lnTo>
                  <a:lnTo>
                    <a:pt x="556514" y="1793748"/>
                  </a:lnTo>
                  <a:lnTo>
                    <a:pt x="1603756" y="1793748"/>
                  </a:lnTo>
                  <a:lnTo>
                    <a:pt x="1603756" y="1831848"/>
                  </a:lnTo>
                  <a:lnTo>
                    <a:pt x="1570736" y="1812798"/>
                  </a:lnTo>
                  <a:lnTo>
                    <a:pt x="2087499" y="915924"/>
                  </a:lnTo>
                  <a:lnTo>
                    <a:pt x="2120519" y="934974"/>
                  </a:lnTo>
                  <a:lnTo>
                    <a:pt x="2087499" y="954024"/>
                  </a:lnTo>
                  <a:lnTo>
                    <a:pt x="1570609" y="57150"/>
                  </a:lnTo>
                  <a:lnTo>
                    <a:pt x="1603629" y="38100"/>
                  </a:lnTo>
                  <a:lnTo>
                    <a:pt x="1603629" y="76200"/>
                  </a:lnTo>
                  <a:lnTo>
                    <a:pt x="556514" y="76200"/>
                  </a:lnTo>
                  <a:lnTo>
                    <a:pt x="556514" y="38100"/>
                  </a:lnTo>
                  <a:lnTo>
                    <a:pt x="589534" y="57150"/>
                  </a:lnTo>
                  <a:lnTo>
                    <a:pt x="72771" y="953897"/>
                  </a:lnTo>
                  <a:close/>
                </a:path>
              </a:pathLst>
            </a:custGeom>
            <a:solidFill>
              <a:srgbClr val="0AA6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6"/>
          <p:cNvSpPr txBox="1"/>
          <p:nvPr/>
        </p:nvSpPr>
        <p:spPr>
          <a:xfrm>
            <a:off x="1258700" y="6094300"/>
            <a:ext cx="7836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3800">
                <a:solidFill>
                  <a:srgbClr val="404040"/>
                </a:solidFill>
              </a:rPr>
              <a:t>Limbaje </a:t>
            </a:r>
            <a:r>
              <a:rPr lang="ro" sz="3800">
                <a:solidFill>
                  <a:srgbClr val="404040"/>
                </a:solidFill>
              </a:rPr>
              <a:t>și</a:t>
            </a:r>
            <a:r>
              <a:rPr lang="ro" sz="3800">
                <a:solidFill>
                  <a:srgbClr val="404040"/>
                </a:solidFill>
              </a:rPr>
              <a:t> tehnici de programare</a:t>
            </a:r>
            <a:r>
              <a:rPr b="0" i="0" lang="ro" sz="3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, structur</a:t>
            </a:r>
            <a:r>
              <a:rPr lang="ro" sz="3800">
                <a:solidFill>
                  <a:srgbClr val="404040"/>
                </a:solidFill>
              </a:rPr>
              <a:t>i de date</a:t>
            </a:r>
            <a:r>
              <a:rPr b="0" i="0" lang="ro" sz="3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, algoritmi</a:t>
            </a:r>
            <a:endParaRPr sz="3800"/>
          </a:p>
        </p:txBody>
      </p:sp>
      <p:sp>
        <p:nvSpPr>
          <p:cNvPr id="126" name="Google Shape;126;p16"/>
          <p:cNvSpPr txBox="1"/>
          <p:nvPr/>
        </p:nvSpPr>
        <p:spPr>
          <a:xfrm>
            <a:off x="12247074" y="8088075"/>
            <a:ext cx="6040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4800">
                <a:solidFill>
                  <a:srgbClr val="404040"/>
                </a:solidFill>
              </a:rPr>
              <a:t>Mențiuni </a:t>
            </a:r>
            <a:r>
              <a:rPr lang="ro" sz="4800">
                <a:solidFill>
                  <a:srgbClr val="404040"/>
                </a:solidFill>
              </a:rPr>
              <a:t>și</a:t>
            </a:r>
            <a:r>
              <a:rPr lang="ro" sz="4800">
                <a:solidFill>
                  <a:srgbClr val="404040"/>
                </a:solidFill>
              </a:rPr>
              <a:t> concluzii</a:t>
            </a:r>
            <a:endParaRPr sz="4800"/>
          </a:p>
        </p:txBody>
      </p:sp>
      <p:sp>
        <p:nvSpPr>
          <p:cNvPr id="127" name="Google Shape;127;p16"/>
          <p:cNvSpPr txBox="1"/>
          <p:nvPr/>
        </p:nvSpPr>
        <p:spPr>
          <a:xfrm>
            <a:off x="12247075" y="4486063"/>
            <a:ext cx="4922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4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Instrumente</a:t>
            </a:r>
            <a:endParaRPr sz="4800"/>
          </a:p>
        </p:txBody>
      </p:sp>
      <p:sp>
        <p:nvSpPr>
          <p:cNvPr id="128" name="Google Shape;128;p16"/>
          <p:cNvSpPr/>
          <p:nvPr/>
        </p:nvSpPr>
        <p:spPr>
          <a:xfrm>
            <a:off x="8581917" y="8226820"/>
            <a:ext cx="410537" cy="384299"/>
          </a:xfrm>
          <a:custGeom>
            <a:rect b="b" l="l" r="r" t="t"/>
            <a:pathLst>
              <a:path extrusionOk="0" h="384299" w="410537">
                <a:moveTo>
                  <a:pt x="0" y="0"/>
                </a:moveTo>
                <a:lnTo>
                  <a:pt x="410537" y="0"/>
                </a:lnTo>
                <a:lnTo>
                  <a:pt x="410537" y="384299"/>
                </a:lnTo>
                <a:lnTo>
                  <a:pt x="0" y="38429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9" name="Google Shape;129;p16"/>
          <p:cNvSpPr/>
          <p:nvPr/>
        </p:nvSpPr>
        <p:spPr>
          <a:xfrm>
            <a:off x="9576773" y="3005259"/>
            <a:ext cx="410527" cy="384334"/>
          </a:xfrm>
          <a:custGeom>
            <a:rect b="b" l="l" r="r" t="t"/>
            <a:pathLst>
              <a:path extrusionOk="0" h="512445" w="547370">
                <a:moveTo>
                  <a:pt x="0" y="0"/>
                </a:moveTo>
                <a:lnTo>
                  <a:pt x="547370" y="0"/>
                </a:lnTo>
                <a:lnTo>
                  <a:pt x="547370" y="512445"/>
                </a:lnTo>
                <a:lnTo>
                  <a:pt x="0" y="51244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9" l="-309" r="-318" t="0"/>
            </a:stretch>
          </a:blipFill>
          <a:ln>
            <a:noFill/>
          </a:ln>
        </p:spPr>
      </p:sp>
      <p:sp>
        <p:nvSpPr>
          <p:cNvPr id="130" name="Google Shape;130;p16"/>
          <p:cNvSpPr txBox="1"/>
          <p:nvPr/>
        </p:nvSpPr>
        <p:spPr>
          <a:xfrm>
            <a:off x="1258699" y="2871925"/>
            <a:ext cx="783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4800">
                <a:solidFill>
                  <a:srgbClr val="404040"/>
                </a:solidFill>
              </a:rPr>
              <a:t>Despre proiect</a:t>
            </a:r>
            <a:endParaRPr sz="4800"/>
          </a:p>
        </p:txBody>
      </p:sp>
      <p:sp>
        <p:nvSpPr>
          <p:cNvPr id="131" name="Google Shape;131;p16"/>
          <p:cNvSpPr/>
          <p:nvPr/>
        </p:nvSpPr>
        <p:spPr>
          <a:xfrm>
            <a:off x="8586163" y="4724959"/>
            <a:ext cx="402050" cy="402050"/>
          </a:xfrm>
          <a:custGeom>
            <a:rect b="b" l="l" r="r" t="t"/>
            <a:pathLst>
              <a:path extrusionOk="0" h="536067" w="536067">
                <a:moveTo>
                  <a:pt x="0" y="0"/>
                </a:moveTo>
                <a:lnTo>
                  <a:pt x="536067" y="0"/>
                </a:lnTo>
                <a:lnTo>
                  <a:pt x="536067" y="536067"/>
                </a:lnTo>
                <a:lnTo>
                  <a:pt x="0" y="53606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2" name="Google Shape;132;p16"/>
          <p:cNvSpPr/>
          <p:nvPr/>
        </p:nvSpPr>
        <p:spPr>
          <a:xfrm>
            <a:off x="9492751" y="6376533"/>
            <a:ext cx="615220" cy="559975"/>
          </a:xfrm>
          <a:custGeom>
            <a:rect b="b" l="l" r="r" t="t"/>
            <a:pathLst>
              <a:path extrusionOk="0" h="746633" w="820293">
                <a:moveTo>
                  <a:pt x="0" y="0"/>
                </a:moveTo>
                <a:lnTo>
                  <a:pt x="820293" y="0"/>
                </a:lnTo>
                <a:lnTo>
                  <a:pt x="820293" y="746633"/>
                </a:lnTo>
                <a:lnTo>
                  <a:pt x="0" y="74663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-259" r="-259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7"/>
          <p:cNvSpPr/>
          <p:nvPr/>
        </p:nvSpPr>
        <p:spPr>
          <a:xfrm>
            <a:off x="6788100" y="2433975"/>
            <a:ext cx="4711800" cy="835500"/>
          </a:xfrm>
          <a:prstGeom prst="ellipse">
            <a:avLst/>
          </a:prstGeom>
          <a:solidFill>
            <a:srgbClr val="0AA6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8" name="Google Shape;13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01287" y="2281775"/>
            <a:ext cx="7259275" cy="11399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9" name="Google Shape;139;p17"/>
          <p:cNvGrpSpPr/>
          <p:nvPr/>
        </p:nvGrpSpPr>
        <p:grpSpPr>
          <a:xfrm rot="8999956">
            <a:off x="1076124" y="1437821"/>
            <a:ext cx="3273480" cy="2827815"/>
            <a:chOff x="-1651" y="0"/>
            <a:chExt cx="4364736" cy="3770503"/>
          </a:xfrm>
        </p:grpSpPr>
        <p:sp>
          <p:nvSpPr>
            <p:cNvPr id="140" name="Google Shape;140;p17"/>
            <p:cNvSpPr/>
            <p:nvPr/>
          </p:nvSpPr>
          <p:spPr>
            <a:xfrm>
              <a:off x="38100" y="38100"/>
              <a:ext cx="4285234" cy="3694176"/>
            </a:xfrm>
            <a:custGeom>
              <a:rect b="b" l="l" r="r" t="t"/>
              <a:pathLst>
                <a:path extrusionOk="0" h="3694176" w="4285234">
                  <a:moveTo>
                    <a:pt x="0" y="1847088"/>
                  </a:moveTo>
                  <a:lnTo>
                    <a:pt x="1061212" y="0"/>
                  </a:lnTo>
                  <a:lnTo>
                    <a:pt x="3224022" y="0"/>
                  </a:lnTo>
                  <a:lnTo>
                    <a:pt x="4285234" y="1847088"/>
                  </a:lnTo>
                  <a:lnTo>
                    <a:pt x="3224022" y="3694176"/>
                  </a:lnTo>
                  <a:lnTo>
                    <a:pt x="1061212" y="3694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41" name="Google Shape;141;p17"/>
            <p:cNvSpPr/>
            <p:nvPr/>
          </p:nvSpPr>
          <p:spPr>
            <a:xfrm>
              <a:off x="-1651" y="0"/>
              <a:ext cx="4364736" cy="3770503"/>
            </a:xfrm>
            <a:custGeom>
              <a:rect b="b" l="l" r="r" t="t"/>
              <a:pathLst>
                <a:path extrusionOk="0" h="3770503" w="4364736">
                  <a:moveTo>
                    <a:pt x="6731" y="1866265"/>
                  </a:moveTo>
                  <a:lnTo>
                    <a:pt x="1067943" y="19177"/>
                  </a:lnTo>
                  <a:cubicBezTo>
                    <a:pt x="1074801" y="7239"/>
                    <a:pt x="1087374" y="0"/>
                    <a:pt x="1100963" y="0"/>
                  </a:cubicBezTo>
                  <a:lnTo>
                    <a:pt x="3263773" y="0"/>
                  </a:lnTo>
                  <a:cubicBezTo>
                    <a:pt x="3277362" y="0"/>
                    <a:pt x="3290062" y="7239"/>
                    <a:pt x="3296793" y="19177"/>
                  </a:cubicBezTo>
                  <a:lnTo>
                    <a:pt x="4358005" y="1866265"/>
                  </a:lnTo>
                  <a:cubicBezTo>
                    <a:pt x="4364736" y="1878076"/>
                    <a:pt x="4364736" y="1892427"/>
                    <a:pt x="4358005" y="1904238"/>
                  </a:cubicBezTo>
                  <a:lnTo>
                    <a:pt x="3296793" y="3751326"/>
                  </a:lnTo>
                  <a:cubicBezTo>
                    <a:pt x="3289935" y="3763137"/>
                    <a:pt x="3277362" y="3770503"/>
                    <a:pt x="3263773" y="3770503"/>
                  </a:cubicBezTo>
                  <a:lnTo>
                    <a:pt x="1100963" y="3770503"/>
                  </a:lnTo>
                  <a:cubicBezTo>
                    <a:pt x="1087374" y="3770503"/>
                    <a:pt x="1074674" y="3763264"/>
                    <a:pt x="1067943" y="3751326"/>
                  </a:cubicBezTo>
                  <a:lnTo>
                    <a:pt x="6731" y="1904111"/>
                  </a:lnTo>
                  <a:cubicBezTo>
                    <a:pt x="0" y="1892300"/>
                    <a:pt x="0" y="1877949"/>
                    <a:pt x="6731" y="1866138"/>
                  </a:cubicBezTo>
                  <a:moveTo>
                    <a:pt x="72771" y="1904111"/>
                  </a:moveTo>
                  <a:lnTo>
                    <a:pt x="39751" y="1885188"/>
                  </a:lnTo>
                  <a:lnTo>
                    <a:pt x="72771" y="1866265"/>
                  </a:lnTo>
                  <a:lnTo>
                    <a:pt x="1133983" y="3713353"/>
                  </a:lnTo>
                  <a:lnTo>
                    <a:pt x="1100963" y="3732276"/>
                  </a:lnTo>
                  <a:lnTo>
                    <a:pt x="1100963" y="3694176"/>
                  </a:lnTo>
                  <a:lnTo>
                    <a:pt x="3263773" y="3694176"/>
                  </a:lnTo>
                  <a:lnTo>
                    <a:pt x="3263773" y="3732276"/>
                  </a:lnTo>
                  <a:lnTo>
                    <a:pt x="3230753" y="3713353"/>
                  </a:lnTo>
                  <a:lnTo>
                    <a:pt x="4291965" y="1866265"/>
                  </a:lnTo>
                  <a:lnTo>
                    <a:pt x="4324985" y="1885188"/>
                  </a:lnTo>
                  <a:lnTo>
                    <a:pt x="4291965" y="1904111"/>
                  </a:lnTo>
                  <a:lnTo>
                    <a:pt x="3230753" y="57023"/>
                  </a:lnTo>
                  <a:lnTo>
                    <a:pt x="3263773" y="38100"/>
                  </a:lnTo>
                  <a:lnTo>
                    <a:pt x="3263773" y="76200"/>
                  </a:lnTo>
                  <a:lnTo>
                    <a:pt x="1100963" y="76200"/>
                  </a:lnTo>
                  <a:lnTo>
                    <a:pt x="1100963" y="38100"/>
                  </a:lnTo>
                  <a:lnTo>
                    <a:pt x="1133983" y="57023"/>
                  </a:lnTo>
                  <a:lnTo>
                    <a:pt x="72771" y="1904111"/>
                  </a:lnTo>
                  <a:close/>
                </a:path>
              </a:pathLst>
            </a:custGeom>
            <a:solidFill>
              <a:srgbClr val="0AA6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" name="Google Shape;142;p17"/>
          <p:cNvGrpSpPr/>
          <p:nvPr/>
        </p:nvGrpSpPr>
        <p:grpSpPr>
          <a:xfrm rot="10800000">
            <a:off x="1415510" y="3668317"/>
            <a:ext cx="2594705" cy="785146"/>
            <a:chOff x="-3175" y="-1651"/>
            <a:chExt cx="3459607" cy="1046861"/>
          </a:xfrm>
        </p:grpSpPr>
        <p:sp>
          <p:nvSpPr>
            <p:cNvPr id="143" name="Google Shape;143;p17"/>
            <p:cNvSpPr/>
            <p:nvPr/>
          </p:nvSpPr>
          <p:spPr>
            <a:xfrm>
              <a:off x="38100" y="38100"/>
              <a:ext cx="3377057" cy="969010"/>
            </a:xfrm>
            <a:custGeom>
              <a:rect b="b" l="l" r="r" t="t"/>
              <a:pathLst>
                <a:path extrusionOk="0" h="969010" w="3377057">
                  <a:moveTo>
                    <a:pt x="0" y="969010"/>
                  </a:moveTo>
                  <a:lnTo>
                    <a:pt x="1688465" y="0"/>
                  </a:lnTo>
                  <a:lnTo>
                    <a:pt x="3377057" y="969010"/>
                  </a:lnTo>
                  <a:close/>
                </a:path>
              </a:pathLst>
            </a:custGeom>
            <a:solidFill>
              <a:srgbClr val="0AA6ED"/>
            </a:solidFill>
            <a:ln>
              <a:noFill/>
            </a:ln>
          </p:spPr>
        </p:sp>
        <p:sp>
          <p:nvSpPr>
            <p:cNvPr id="144" name="Google Shape;144;p17"/>
            <p:cNvSpPr/>
            <p:nvPr/>
          </p:nvSpPr>
          <p:spPr>
            <a:xfrm>
              <a:off x="-3175" y="-1651"/>
              <a:ext cx="3459607" cy="1046861"/>
            </a:xfrm>
            <a:custGeom>
              <a:rect b="b" l="l" r="r" t="t"/>
              <a:pathLst>
                <a:path extrusionOk="0" h="1046861" w="3459607">
                  <a:moveTo>
                    <a:pt x="22352" y="975741"/>
                  </a:moveTo>
                  <a:lnTo>
                    <a:pt x="1710817" y="6731"/>
                  </a:lnTo>
                  <a:cubicBezTo>
                    <a:pt x="1722501" y="0"/>
                    <a:pt x="1736979" y="0"/>
                    <a:pt x="1748790" y="6731"/>
                  </a:cubicBezTo>
                  <a:lnTo>
                    <a:pt x="3437255" y="975741"/>
                  </a:lnTo>
                  <a:cubicBezTo>
                    <a:pt x="3452241" y="984377"/>
                    <a:pt x="3459607" y="1001903"/>
                    <a:pt x="3455162" y="1018540"/>
                  </a:cubicBezTo>
                  <a:cubicBezTo>
                    <a:pt x="3450717" y="1035177"/>
                    <a:pt x="3435604" y="1046861"/>
                    <a:pt x="3418332" y="1046861"/>
                  </a:cubicBezTo>
                  <a:lnTo>
                    <a:pt x="41275" y="1046861"/>
                  </a:lnTo>
                  <a:cubicBezTo>
                    <a:pt x="24003" y="1046861"/>
                    <a:pt x="8890" y="1035304"/>
                    <a:pt x="4445" y="1018540"/>
                  </a:cubicBezTo>
                  <a:cubicBezTo>
                    <a:pt x="0" y="1001776"/>
                    <a:pt x="7366" y="984250"/>
                    <a:pt x="22352" y="975741"/>
                  </a:cubicBezTo>
                  <a:moveTo>
                    <a:pt x="60325" y="1041781"/>
                  </a:moveTo>
                  <a:lnTo>
                    <a:pt x="41275" y="1008761"/>
                  </a:lnTo>
                  <a:lnTo>
                    <a:pt x="41275" y="970661"/>
                  </a:lnTo>
                  <a:lnTo>
                    <a:pt x="3418332" y="970661"/>
                  </a:lnTo>
                  <a:lnTo>
                    <a:pt x="3418332" y="1008761"/>
                  </a:lnTo>
                  <a:lnTo>
                    <a:pt x="3399409" y="1041781"/>
                  </a:lnTo>
                  <a:lnTo>
                    <a:pt x="1710817" y="72771"/>
                  </a:lnTo>
                  <a:lnTo>
                    <a:pt x="1729740" y="39751"/>
                  </a:lnTo>
                  <a:lnTo>
                    <a:pt x="1748663" y="72771"/>
                  </a:lnTo>
                  <a:lnTo>
                    <a:pt x="60198" y="1041908"/>
                  </a:lnTo>
                  <a:close/>
                </a:path>
              </a:pathLst>
            </a:custGeom>
            <a:solidFill>
              <a:srgbClr val="0AA6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5" name="Google Shape;145;p17"/>
          <p:cNvSpPr txBox="1"/>
          <p:nvPr/>
        </p:nvSpPr>
        <p:spPr>
          <a:xfrm>
            <a:off x="588450" y="4563925"/>
            <a:ext cx="17111100" cy="2839800"/>
          </a:xfrm>
          <a:prstGeom prst="rect">
            <a:avLst/>
          </a:prstGeom>
          <a:solidFill>
            <a:srgbClr val="D8FC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Proiectul este o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aplicație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clasică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, standard,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compusă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dintr-un server de backend care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interacționează</a:t>
            </a:r>
            <a:endParaRPr b="1" sz="32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cu o bază de date relațională MySQL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prin intermediul JDBC / Hibernate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, pe de o parte,</a:t>
            </a:r>
            <a:endParaRPr b="1" sz="32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și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cu elemente de frontend, pe de altă parte,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utilizând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componente Spring MVC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și</a:t>
            </a:r>
            <a:endParaRPr b="1" sz="32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componente REST, implementând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operații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CRUD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atât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în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relația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cu baza de date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cât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și</a:t>
            </a:r>
            <a:r>
              <a:rPr b="1" lang="ro" sz="3200">
                <a:solidFill>
                  <a:srgbClr val="666666"/>
                </a:solidFill>
                <a:latin typeface="Calibri"/>
                <a:ea typeface="Calibri"/>
                <a:cs typeface="Calibri"/>
                <a:sym typeface="Calibri"/>
              </a:rPr>
              <a:t> pe frontend.</a:t>
            </a:r>
            <a:endParaRPr b="1" sz="3200">
              <a:solidFill>
                <a:srgbClr val="6666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Google Shape;146;p17"/>
          <p:cNvGrpSpPr/>
          <p:nvPr/>
        </p:nvGrpSpPr>
        <p:grpSpPr>
          <a:xfrm rot="-1800264">
            <a:off x="7990556" y="7697005"/>
            <a:ext cx="2306893" cy="1993150"/>
            <a:chOff x="-1651" y="0"/>
            <a:chExt cx="4364736" cy="3770503"/>
          </a:xfrm>
        </p:grpSpPr>
        <p:sp>
          <p:nvSpPr>
            <p:cNvPr id="147" name="Google Shape;147;p17"/>
            <p:cNvSpPr/>
            <p:nvPr/>
          </p:nvSpPr>
          <p:spPr>
            <a:xfrm>
              <a:off x="38100" y="38100"/>
              <a:ext cx="4285234" cy="3694176"/>
            </a:xfrm>
            <a:custGeom>
              <a:rect b="b" l="l" r="r" t="t"/>
              <a:pathLst>
                <a:path extrusionOk="0" h="3694176" w="4285234">
                  <a:moveTo>
                    <a:pt x="0" y="1847088"/>
                  </a:moveTo>
                  <a:lnTo>
                    <a:pt x="1061212" y="0"/>
                  </a:lnTo>
                  <a:lnTo>
                    <a:pt x="3224022" y="0"/>
                  </a:lnTo>
                  <a:lnTo>
                    <a:pt x="4285234" y="1847088"/>
                  </a:lnTo>
                  <a:lnTo>
                    <a:pt x="3224022" y="3694176"/>
                  </a:lnTo>
                  <a:lnTo>
                    <a:pt x="1061212" y="3694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48" name="Google Shape;148;p17"/>
            <p:cNvSpPr/>
            <p:nvPr/>
          </p:nvSpPr>
          <p:spPr>
            <a:xfrm>
              <a:off x="-1651" y="0"/>
              <a:ext cx="4364736" cy="3770503"/>
            </a:xfrm>
            <a:custGeom>
              <a:rect b="b" l="l" r="r" t="t"/>
              <a:pathLst>
                <a:path extrusionOk="0" h="3770503" w="4364736">
                  <a:moveTo>
                    <a:pt x="6731" y="1866265"/>
                  </a:moveTo>
                  <a:lnTo>
                    <a:pt x="1067943" y="19177"/>
                  </a:lnTo>
                  <a:cubicBezTo>
                    <a:pt x="1074801" y="7239"/>
                    <a:pt x="1087374" y="0"/>
                    <a:pt x="1100963" y="0"/>
                  </a:cubicBezTo>
                  <a:lnTo>
                    <a:pt x="3263773" y="0"/>
                  </a:lnTo>
                  <a:cubicBezTo>
                    <a:pt x="3277362" y="0"/>
                    <a:pt x="3290062" y="7239"/>
                    <a:pt x="3296793" y="19177"/>
                  </a:cubicBezTo>
                  <a:lnTo>
                    <a:pt x="4358005" y="1866265"/>
                  </a:lnTo>
                  <a:cubicBezTo>
                    <a:pt x="4364736" y="1878076"/>
                    <a:pt x="4364736" y="1892427"/>
                    <a:pt x="4358005" y="1904238"/>
                  </a:cubicBezTo>
                  <a:lnTo>
                    <a:pt x="3296793" y="3751326"/>
                  </a:lnTo>
                  <a:cubicBezTo>
                    <a:pt x="3289935" y="3763137"/>
                    <a:pt x="3277362" y="3770503"/>
                    <a:pt x="3263773" y="3770503"/>
                  </a:cubicBezTo>
                  <a:lnTo>
                    <a:pt x="1100963" y="3770503"/>
                  </a:lnTo>
                  <a:cubicBezTo>
                    <a:pt x="1087374" y="3770503"/>
                    <a:pt x="1074674" y="3763264"/>
                    <a:pt x="1067943" y="3751326"/>
                  </a:cubicBezTo>
                  <a:lnTo>
                    <a:pt x="6731" y="1904111"/>
                  </a:lnTo>
                  <a:cubicBezTo>
                    <a:pt x="0" y="1892300"/>
                    <a:pt x="0" y="1877949"/>
                    <a:pt x="6731" y="1866138"/>
                  </a:cubicBezTo>
                  <a:moveTo>
                    <a:pt x="72771" y="1904111"/>
                  </a:moveTo>
                  <a:lnTo>
                    <a:pt x="39751" y="1885188"/>
                  </a:lnTo>
                  <a:lnTo>
                    <a:pt x="72771" y="1866265"/>
                  </a:lnTo>
                  <a:lnTo>
                    <a:pt x="1133983" y="3713353"/>
                  </a:lnTo>
                  <a:lnTo>
                    <a:pt x="1100963" y="3732276"/>
                  </a:lnTo>
                  <a:lnTo>
                    <a:pt x="1100963" y="3694176"/>
                  </a:lnTo>
                  <a:lnTo>
                    <a:pt x="3263773" y="3694176"/>
                  </a:lnTo>
                  <a:lnTo>
                    <a:pt x="3263773" y="3732276"/>
                  </a:lnTo>
                  <a:lnTo>
                    <a:pt x="3230753" y="3713353"/>
                  </a:lnTo>
                  <a:lnTo>
                    <a:pt x="4291965" y="1866265"/>
                  </a:lnTo>
                  <a:lnTo>
                    <a:pt x="4324985" y="1885188"/>
                  </a:lnTo>
                  <a:lnTo>
                    <a:pt x="4291965" y="1904111"/>
                  </a:lnTo>
                  <a:lnTo>
                    <a:pt x="3230753" y="57023"/>
                  </a:lnTo>
                  <a:lnTo>
                    <a:pt x="3263773" y="38100"/>
                  </a:lnTo>
                  <a:lnTo>
                    <a:pt x="3263773" y="76200"/>
                  </a:lnTo>
                  <a:lnTo>
                    <a:pt x="1100963" y="76200"/>
                  </a:lnTo>
                  <a:lnTo>
                    <a:pt x="1100963" y="38100"/>
                  </a:lnTo>
                  <a:lnTo>
                    <a:pt x="1133983" y="57023"/>
                  </a:lnTo>
                  <a:lnTo>
                    <a:pt x="72771" y="1904111"/>
                  </a:lnTo>
                  <a:close/>
                </a:path>
              </a:pathLst>
            </a:custGeom>
            <a:solidFill>
              <a:srgbClr val="0085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" name="Google Shape;149;p17"/>
          <p:cNvGrpSpPr/>
          <p:nvPr/>
        </p:nvGrpSpPr>
        <p:grpSpPr>
          <a:xfrm>
            <a:off x="8220671" y="7573960"/>
            <a:ext cx="1828402" cy="553475"/>
            <a:chOff x="-3175" y="-1651"/>
            <a:chExt cx="3459607" cy="1046861"/>
          </a:xfrm>
        </p:grpSpPr>
        <p:sp>
          <p:nvSpPr>
            <p:cNvPr id="150" name="Google Shape;150;p17"/>
            <p:cNvSpPr/>
            <p:nvPr/>
          </p:nvSpPr>
          <p:spPr>
            <a:xfrm>
              <a:off x="38100" y="38100"/>
              <a:ext cx="3377057" cy="969010"/>
            </a:xfrm>
            <a:custGeom>
              <a:rect b="b" l="l" r="r" t="t"/>
              <a:pathLst>
                <a:path extrusionOk="0" h="969010" w="3377057">
                  <a:moveTo>
                    <a:pt x="0" y="969010"/>
                  </a:moveTo>
                  <a:lnTo>
                    <a:pt x="1688465" y="0"/>
                  </a:lnTo>
                  <a:lnTo>
                    <a:pt x="3377057" y="969010"/>
                  </a:lnTo>
                  <a:close/>
                </a:path>
              </a:pathLst>
            </a:custGeom>
            <a:solidFill>
              <a:srgbClr val="0085F2"/>
            </a:solidFill>
            <a:ln>
              <a:noFill/>
            </a:ln>
          </p:spPr>
        </p:sp>
        <p:sp>
          <p:nvSpPr>
            <p:cNvPr id="151" name="Google Shape;151;p17"/>
            <p:cNvSpPr/>
            <p:nvPr/>
          </p:nvSpPr>
          <p:spPr>
            <a:xfrm>
              <a:off x="-3175" y="-1651"/>
              <a:ext cx="3459607" cy="1046861"/>
            </a:xfrm>
            <a:custGeom>
              <a:rect b="b" l="l" r="r" t="t"/>
              <a:pathLst>
                <a:path extrusionOk="0" h="1046861" w="3459607">
                  <a:moveTo>
                    <a:pt x="22352" y="975741"/>
                  </a:moveTo>
                  <a:lnTo>
                    <a:pt x="1710817" y="6731"/>
                  </a:lnTo>
                  <a:cubicBezTo>
                    <a:pt x="1722501" y="0"/>
                    <a:pt x="1736979" y="0"/>
                    <a:pt x="1748790" y="6731"/>
                  </a:cubicBezTo>
                  <a:lnTo>
                    <a:pt x="3437255" y="975741"/>
                  </a:lnTo>
                  <a:cubicBezTo>
                    <a:pt x="3452241" y="984377"/>
                    <a:pt x="3459607" y="1001903"/>
                    <a:pt x="3455162" y="1018540"/>
                  </a:cubicBezTo>
                  <a:cubicBezTo>
                    <a:pt x="3450717" y="1035177"/>
                    <a:pt x="3435604" y="1046861"/>
                    <a:pt x="3418332" y="1046861"/>
                  </a:cubicBezTo>
                  <a:lnTo>
                    <a:pt x="41275" y="1046861"/>
                  </a:lnTo>
                  <a:cubicBezTo>
                    <a:pt x="24003" y="1046861"/>
                    <a:pt x="8890" y="1035304"/>
                    <a:pt x="4445" y="1018540"/>
                  </a:cubicBezTo>
                  <a:cubicBezTo>
                    <a:pt x="0" y="1001776"/>
                    <a:pt x="7366" y="984250"/>
                    <a:pt x="22352" y="975741"/>
                  </a:cubicBezTo>
                  <a:moveTo>
                    <a:pt x="60325" y="1041781"/>
                  </a:moveTo>
                  <a:lnTo>
                    <a:pt x="41275" y="1008761"/>
                  </a:lnTo>
                  <a:lnTo>
                    <a:pt x="41275" y="970661"/>
                  </a:lnTo>
                  <a:lnTo>
                    <a:pt x="3418332" y="970661"/>
                  </a:lnTo>
                  <a:lnTo>
                    <a:pt x="3418332" y="1008761"/>
                  </a:lnTo>
                  <a:lnTo>
                    <a:pt x="3399409" y="1041781"/>
                  </a:lnTo>
                  <a:lnTo>
                    <a:pt x="1710817" y="72771"/>
                  </a:lnTo>
                  <a:lnTo>
                    <a:pt x="1729740" y="39751"/>
                  </a:lnTo>
                  <a:lnTo>
                    <a:pt x="1748663" y="72771"/>
                  </a:lnTo>
                  <a:lnTo>
                    <a:pt x="60198" y="1041908"/>
                  </a:lnTo>
                  <a:close/>
                </a:path>
              </a:pathLst>
            </a:custGeom>
            <a:solidFill>
              <a:srgbClr val="0085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" name="Google Shape;152;p17"/>
          <p:cNvGrpSpPr/>
          <p:nvPr/>
        </p:nvGrpSpPr>
        <p:grpSpPr>
          <a:xfrm rot="-1800044">
            <a:off x="13938396" y="1437821"/>
            <a:ext cx="3273480" cy="2827815"/>
            <a:chOff x="-1651" y="0"/>
            <a:chExt cx="4364736" cy="3770503"/>
          </a:xfrm>
        </p:grpSpPr>
        <p:sp>
          <p:nvSpPr>
            <p:cNvPr id="153" name="Google Shape;153;p17"/>
            <p:cNvSpPr/>
            <p:nvPr/>
          </p:nvSpPr>
          <p:spPr>
            <a:xfrm>
              <a:off x="38100" y="38100"/>
              <a:ext cx="4285234" cy="3694176"/>
            </a:xfrm>
            <a:custGeom>
              <a:rect b="b" l="l" r="r" t="t"/>
              <a:pathLst>
                <a:path extrusionOk="0" h="3694176" w="4285234">
                  <a:moveTo>
                    <a:pt x="0" y="1847088"/>
                  </a:moveTo>
                  <a:lnTo>
                    <a:pt x="1061212" y="0"/>
                  </a:lnTo>
                  <a:lnTo>
                    <a:pt x="3224022" y="0"/>
                  </a:lnTo>
                  <a:lnTo>
                    <a:pt x="4285234" y="1847088"/>
                  </a:lnTo>
                  <a:lnTo>
                    <a:pt x="3224022" y="3694176"/>
                  </a:lnTo>
                  <a:lnTo>
                    <a:pt x="1061212" y="3694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54" name="Google Shape;154;p17"/>
            <p:cNvSpPr/>
            <p:nvPr/>
          </p:nvSpPr>
          <p:spPr>
            <a:xfrm>
              <a:off x="-1651" y="0"/>
              <a:ext cx="4364736" cy="3770503"/>
            </a:xfrm>
            <a:custGeom>
              <a:rect b="b" l="l" r="r" t="t"/>
              <a:pathLst>
                <a:path extrusionOk="0" h="3770503" w="4364736">
                  <a:moveTo>
                    <a:pt x="6731" y="1866265"/>
                  </a:moveTo>
                  <a:lnTo>
                    <a:pt x="1067943" y="19177"/>
                  </a:lnTo>
                  <a:cubicBezTo>
                    <a:pt x="1074801" y="7239"/>
                    <a:pt x="1087374" y="0"/>
                    <a:pt x="1100963" y="0"/>
                  </a:cubicBezTo>
                  <a:lnTo>
                    <a:pt x="3263773" y="0"/>
                  </a:lnTo>
                  <a:cubicBezTo>
                    <a:pt x="3277362" y="0"/>
                    <a:pt x="3290062" y="7239"/>
                    <a:pt x="3296793" y="19177"/>
                  </a:cubicBezTo>
                  <a:lnTo>
                    <a:pt x="4358005" y="1866265"/>
                  </a:lnTo>
                  <a:cubicBezTo>
                    <a:pt x="4364736" y="1878076"/>
                    <a:pt x="4364736" y="1892427"/>
                    <a:pt x="4358005" y="1904238"/>
                  </a:cubicBezTo>
                  <a:lnTo>
                    <a:pt x="3296793" y="3751326"/>
                  </a:lnTo>
                  <a:cubicBezTo>
                    <a:pt x="3289935" y="3763137"/>
                    <a:pt x="3277362" y="3770503"/>
                    <a:pt x="3263773" y="3770503"/>
                  </a:cubicBezTo>
                  <a:lnTo>
                    <a:pt x="1100963" y="3770503"/>
                  </a:lnTo>
                  <a:cubicBezTo>
                    <a:pt x="1087374" y="3770503"/>
                    <a:pt x="1074674" y="3763264"/>
                    <a:pt x="1067943" y="3751326"/>
                  </a:cubicBezTo>
                  <a:lnTo>
                    <a:pt x="6731" y="1904111"/>
                  </a:lnTo>
                  <a:cubicBezTo>
                    <a:pt x="0" y="1892300"/>
                    <a:pt x="0" y="1877949"/>
                    <a:pt x="6731" y="1866138"/>
                  </a:cubicBezTo>
                  <a:moveTo>
                    <a:pt x="72771" y="1904111"/>
                  </a:moveTo>
                  <a:lnTo>
                    <a:pt x="39751" y="1885188"/>
                  </a:lnTo>
                  <a:lnTo>
                    <a:pt x="72771" y="1866265"/>
                  </a:lnTo>
                  <a:lnTo>
                    <a:pt x="1133983" y="3713353"/>
                  </a:lnTo>
                  <a:lnTo>
                    <a:pt x="1100963" y="3732276"/>
                  </a:lnTo>
                  <a:lnTo>
                    <a:pt x="1100963" y="3694176"/>
                  </a:lnTo>
                  <a:lnTo>
                    <a:pt x="3263773" y="3694176"/>
                  </a:lnTo>
                  <a:lnTo>
                    <a:pt x="3263773" y="3732276"/>
                  </a:lnTo>
                  <a:lnTo>
                    <a:pt x="3230753" y="3713353"/>
                  </a:lnTo>
                  <a:lnTo>
                    <a:pt x="4291965" y="1866265"/>
                  </a:lnTo>
                  <a:lnTo>
                    <a:pt x="4324985" y="1885188"/>
                  </a:lnTo>
                  <a:lnTo>
                    <a:pt x="4291965" y="1904111"/>
                  </a:lnTo>
                  <a:lnTo>
                    <a:pt x="3230753" y="57023"/>
                  </a:lnTo>
                  <a:lnTo>
                    <a:pt x="3263773" y="38100"/>
                  </a:lnTo>
                  <a:lnTo>
                    <a:pt x="3263773" y="76200"/>
                  </a:lnTo>
                  <a:lnTo>
                    <a:pt x="1100963" y="76200"/>
                  </a:lnTo>
                  <a:lnTo>
                    <a:pt x="1100963" y="38100"/>
                  </a:lnTo>
                  <a:lnTo>
                    <a:pt x="1133983" y="57023"/>
                  </a:lnTo>
                  <a:lnTo>
                    <a:pt x="72771" y="1904111"/>
                  </a:lnTo>
                  <a:close/>
                </a:path>
              </a:pathLst>
            </a:custGeom>
            <a:solidFill>
              <a:srgbClr val="125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" name="Google Shape;155;p17"/>
          <p:cNvGrpSpPr/>
          <p:nvPr/>
        </p:nvGrpSpPr>
        <p:grpSpPr>
          <a:xfrm rot="10800000">
            <a:off x="14277789" y="3668405"/>
            <a:ext cx="2594705" cy="785146"/>
            <a:chOff x="-3175" y="-1651"/>
            <a:chExt cx="3459607" cy="1046861"/>
          </a:xfrm>
        </p:grpSpPr>
        <p:sp>
          <p:nvSpPr>
            <p:cNvPr id="156" name="Google Shape;156;p17"/>
            <p:cNvSpPr/>
            <p:nvPr/>
          </p:nvSpPr>
          <p:spPr>
            <a:xfrm>
              <a:off x="38100" y="38100"/>
              <a:ext cx="3377057" cy="969010"/>
            </a:xfrm>
            <a:custGeom>
              <a:rect b="b" l="l" r="r" t="t"/>
              <a:pathLst>
                <a:path extrusionOk="0" h="969010" w="3377057">
                  <a:moveTo>
                    <a:pt x="0" y="969010"/>
                  </a:moveTo>
                  <a:lnTo>
                    <a:pt x="1688465" y="0"/>
                  </a:lnTo>
                  <a:lnTo>
                    <a:pt x="3377057" y="969010"/>
                  </a:lnTo>
                  <a:close/>
                </a:path>
              </a:pathLst>
            </a:custGeom>
            <a:solidFill>
              <a:srgbClr val="125AC4"/>
            </a:solidFill>
            <a:ln>
              <a:noFill/>
            </a:ln>
          </p:spPr>
        </p:sp>
        <p:sp>
          <p:nvSpPr>
            <p:cNvPr id="157" name="Google Shape;157;p17"/>
            <p:cNvSpPr/>
            <p:nvPr/>
          </p:nvSpPr>
          <p:spPr>
            <a:xfrm>
              <a:off x="-3175" y="-1651"/>
              <a:ext cx="3459607" cy="1046861"/>
            </a:xfrm>
            <a:custGeom>
              <a:rect b="b" l="l" r="r" t="t"/>
              <a:pathLst>
                <a:path extrusionOk="0" h="1046861" w="3459607">
                  <a:moveTo>
                    <a:pt x="22352" y="975741"/>
                  </a:moveTo>
                  <a:lnTo>
                    <a:pt x="1710817" y="6731"/>
                  </a:lnTo>
                  <a:cubicBezTo>
                    <a:pt x="1722501" y="0"/>
                    <a:pt x="1736979" y="0"/>
                    <a:pt x="1748790" y="6731"/>
                  </a:cubicBezTo>
                  <a:lnTo>
                    <a:pt x="3437255" y="975741"/>
                  </a:lnTo>
                  <a:cubicBezTo>
                    <a:pt x="3452241" y="984377"/>
                    <a:pt x="3459607" y="1001903"/>
                    <a:pt x="3455162" y="1018540"/>
                  </a:cubicBezTo>
                  <a:cubicBezTo>
                    <a:pt x="3450717" y="1035177"/>
                    <a:pt x="3435604" y="1046861"/>
                    <a:pt x="3418332" y="1046861"/>
                  </a:cubicBezTo>
                  <a:lnTo>
                    <a:pt x="41275" y="1046861"/>
                  </a:lnTo>
                  <a:cubicBezTo>
                    <a:pt x="24003" y="1046861"/>
                    <a:pt x="8890" y="1035304"/>
                    <a:pt x="4445" y="1018540"/>
                  </a:cubicBezTo>
                  <a:cubicBezTo>
                    <a:pt x="0" y="1001776"/>
                    <a:pt x="7366" y="984250"/>
                    <a:pt x="22352" y="975741"/>
                  </a:cubicBezTo>
                  <a:moveTo>
                    <a:pt x="60325" y="1041781"/>
                  </a:moveTo>
                  <a:lnTo>
                    <a:pt x="41275" y="1008761"/>
                  </a:lnTo>
                  <a:lnTo>
                    <a:pt x="41275" y="970661"/>
                  </a:lnTo>
                  <a:lnTo>
                    <a:pt x="3418332" y="970661"/>
                  </a:lnTo>
                  <a:lnTo>
                    <a:pt x="3418332" y="1008761"/>
                  </a:lnTo>
                  <a:lnTo>
                    <a:pt x="3399409" y="1041781"/>
                  </a:lnTo>
                  <a:lnTo>
                    <a:pt x="1710817" y="72771"/>
                  </a:lnTo>
                  <a:lnTo>
                    <a:pt x="1729740" y="39751"/>
                  </a:lnTo>
                  <a:lnTo>
                    <a:pt x="1748663" y="72771"/>
                  </a:lnTo>
                  <a:lnTo>
                    <a:pt x="60198" y="1041908"/>
                  </a:lnTo>
                  <a:close/>
                </a:path>
              </a:pathLst>
            </a:custGeom>
            <a:solidFill>
              <a:srgbClr val="125A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8" name="Google Shape;158;p17"/>
          <p:cNvGrpSpPr/>
          <p:nvPr/>
        </p:nvGrpSpPr>
        <p:grpSpPr>
          <a:xfrm rot="-1799613">
            <a:off x="15638393" y="7697005"/>
            <a:ext cx="2307649" cy="1993150"/>
            <a:chOff x="-1651" y="0"/>
            <a:chExt cx="4364736" cy="3770503"/>
          </a:xfrm>
        </p:grpSpPr>
        <p:sp>
          <p:nvSpPr>
            <p:cNvPr id="159" name="Google Shape;159;p17"/>
            <p:cNvSpPr/>
            <p:nvPr/>
          </p:nvSpPr>
          <p:spPr>
            <a:xfrm>
              <a:off x="38100" y="38100"/>
              <a:ext cx="4285234" cy="3694176"/>
            </a:xfrm>
            <a:custGeom>
              <a:rect b="b" l="l" r="r" t="t"/>
              <a:pathLst>
                <a:path extrusionOk="0" h="3694176" w="4285234">
                  <a:moveTo>
                    <a:pt x="0" y="1847088"/>
                  </a:moveTo>
                  <a:lnTo>
                    <a:pt x="1061212" y="0"/>
                  </a:lnTo>
                  <a:lnTo>
                    <a:pt x="3224022" y="0"/>
                  </a:lnTo>
                  <a:lnTo>
                    <a:pt x="4285234" y="1847088"/>
                  </a:lnTo>
                  <a:lnTo>
                    <a:pt x="3224022" y="3694176"/>
                  </a:lnTo>
                  <a:lnTo>
                    <a:pt x="1061212" y="3694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60" name="Google Shape;160;p17"/>
            <p:cNvSpPr/>
            <p:nvPr/>
          </p:nvSpPr>
          <p:spPr>
            <a:xfrm>
              <a:off x="-1651" y="0"/>
              <a:ext cx="4364736" cy="3770503"/>
            </a:xfrm>
            <a:custGeom>
              <a:rect b="b" l="l" r="r" t="t"/>
              <a:pathLst>
                <a:path extrusionOk="0" h="3770503" w="4364736">
                  <a:moveTo>
                    <a:pt x="6731" y="1866265"/>
                  </a:moveTo>
                  <a:lnTo>
                    <a:pt x="1067943" y="19177"/>
                  </a:lnTo>
                  <a:cubicBezTo>
                    <a:pt x="1074801" y="7239"/>
                    <a:pt x="1087374" y="0"/>
                    <a:pt x="1100963" y="0"/>
                  </a:cubicBezTo>
                  <a:lnTo>
                    <a:pt x="3263773" y="0"/>
                  </a:lnTo>
                  <a:cubicBezTo>
                    <a:pt x="3277362" y="0"/>
                    <a:pt x="3290062" y="7239"/>
                    <a:pt x="3296793" y="19177"/>
                  </a:cubicBezTo>
                  <a:lnTo>
                    <a:pt x="4358005" y="1866265"/>
                  </a:lnTo>
                  <a:cubicBezTo>
                    <a:pt x="4364736" y="1878076"/>
                    <a:pt x="4364736" y="1892427"/>
                    <a:pt x="4358005" y="1904238"/>
                  </a:cubicBezTo>
                  <a:lnTo>
                    <a:pt x="3296793" y="3751326"/>
                  </a:lnTo>
                  <a:cubicBezTo>
                    <a:pt x="3289935" y="3763137"/>
                    <a:pt x="3277362" y="3770503"/>
                    <a:pt x="3263773" y="3770503"/>
                  </a:cubicBezTo>
                  <a:lnTo>
                    <a:pt x="1100963" y="3770503"/>
                  </a:lnTo>
                  <a:cubicBezTo>
                    <a:pt x="1087374" y="3770503"/>
                    <a:pt x="1074674" y="3763264"/>
                    <a:pt x="1067943" y="3751326"/>
                  </a:cubicBezTo>
                  <a:lnTo>
                    <a:pt x="6731" y="1904111"/>
                  </a:lnTo>
                  <a:cubicBezTo>
                    <a:pt x="0" y="1892300"/>
                    <a:pt x="0" y="1877949"/>
                    <a:pt x="6731" y="1866138"/>
                  </a:cubicBezTo>
                  <a:moveTo>
                    <a:pt x="72771" y="1904111"/>
                  </a:moveTo>
                  <a:lnTo>
                    <a:pt x="39751" y="1885188"/>
                  </a:lnTo>
                  <a:lnTo>
                    <a:pt x="72771" y="1866265"/>
                  </a:lnTo>
                  <a:lnTo>
                    <a:pt x="1133983" y="3713353"/>
                  </a:lnTo>
                  <a:lnTo>
                    <a:pt x="1100963" y="3732276"/>
                  </a:lnTo>
                  <a:lnTo>
                    <a:pt x="1100963" y="3694176"/>
                  </a:lnTo>
                  <a:lnTo>
                    <a:pt x="3263773" y="3694176"/>
                  </a:lnTo>
                  <a:lnTo>
                    <a:pt x="3263773" y="3732276"/>
                  </a:lnTo>
                  <a:lnTo>
                    <a:pt x="3230753" y="3713353"/>
                  </a:lnTo>
                  <a:lnTo>
                    <a:pt x="4291965" y="1866265"/>
                  </a:lnTo>
                  <a:lnTo>
                    <a:pt x="4324985" y="1885188"/>
                  </a:lnTo>
                  <a:lnTo>
                    <a:pt x="4291965" y="1904111"/>
                  </a:lnTo>
                  <a:lnTo>
                    <a:pt x="3230753" y="57023"/>
                  </a:lnTo>
                  <a:lnTo>
                    <a:pt x="3263773" y="38100"/>
                  </a:lnTo>
                  <a:lnTo>
                    <a:pt x="3263773" y="76200"/>
                  </a:lnTo>
                  <a:lnTo>
                    <a:pt x="1100963" y="76200"/>
                  </a:lnTo>
                  <a:lnTo>
                    <a:pt x="1100963" y="38100"/>
                  </a:lnTo>
                  <a:lnTo>
                    <a:pt x="1133983" y="57023"/>
                  </a:lnTo>
                  <a:lnTo>
                    <a:pt x="72771" y="1904111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17"/>
          <p:cNvGrpSpPr/>
          <p:nvPr/>
        </p:nvGrpSpPr>
        <p:grpSpPr>
          <a:xfrm>
            <a:off x="15868524" y="7573960"/>
            <a:ext cx="1829094" cy="553475"/>
            <a:chOff x="-3175" y="-1651"/>
            <a:chExt cx="3459607" cy="1046861"/>
          </a:xfrm>
        </p:grpSpPr>
        <p:sp>
          <p:nvSpPr>
            <p:cNvPr id="162" name="Google Shape;162;p17"/>
            <p:cNvSpPr/>
            <p:nvPr/>
          </p:nvSpPr>
          <p:spPr>
            <a:xfrm>
              <a:off x="38100" y="38100"/>
              <a:ext cx="3377057" cy="969010"/>
            </a:xfrm>
            <a:custGeom>
              <a:rect b="b" l="l" r="r" t="t"/>
              <a:pathLst>
                <a:path extrusionOk="0" h="969010" w="3377057">
                  <a:moveTo>
                    <a:pt x="0" y="969010"/>
                  </a:moveTo>
                  <a:lnTo>
                    <a:pt x="1688465" y="0"/>
                  </a:lnTo>
                  <a:lnTo>
                    <a:pt x="3377057" y="969010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</p:sp>
        <p:sp>
          <p:nvSpPr>
            <p:cNvPr id="163" name="Google Shape;163;p17"/>
            <p:cNvSpPr/>
            <p:nvPr/>
          </p:nvSpPr>
          <p:spPr>
            <a:xfrm>
              <a:off x="-3175" y="-1651"/>
              <a:ext cx="3459607" cy="1046861"/>
            </a:xfrm>
            <a:custGeom>
              <a:rect b="b" l="l" r="r" t="t"/>
              <a:pathLst>
                <a:path extrusionOk="0" h="1046861" w="3459607">
                  <a:moveTo>
                    <a:pt x="22352" y="975741"/>
                  </a:moveTo>
                  <a:lnTo>
                    <a:pt x="1710817" y="6731"/>
                  </a:lnTo>
                  <a:cubicBezTo>
                    <a:pt x="1722501" y="0"/>
                    <a:pt x="1736979" y="0"/>
                    <a:pt x="1748790" y="6731"/>
                  </a:cubicBezTo>
                  <a:lnTo>
                    <a:pt x="3437255" y="975741"/>
                  </a:lnTo>
                  <a:cubicBezTo>
                    <a:pt x="3452241" y="984377"/>
                    <a:pt x="3459607" y="1001903"/>
                    <a:pt x="3455162" y="1018540"/>
                  </a:cubicBezTo>
                  <a:cubicBezTo>
                    <a:pt x="3450717" y="1035177"/>
                    <a:pt x="3435604" y="1046861"/>
                    <a:pt x="3418332" y="1046861"/>
                  </a:cubicBezTo>
                  <a:lnTo>
                    <a:pt x="41275" y="1046861"/>
                  </a:lnTo>
                  <a:cubicBezTo>
                    <a:pt x="24003" y="1046861"/>
                    <a:pt x="8890" y="1035304"/>
                    <a:pt x="4445" y="1018540"/>
                  </a:cubicBezTo>
                  <a:cubicBezTo>
                    <a:pt x="0" y="1001776"/>
                    <a:pt x="7366" y="984250"/>
                    <a:pt x="22352" y="975741"/>
                  </a:cubicBezTo>
                  <a:moveTo>
                    <a:pt x="60325" y="1041781"/>
                  </a:moveTo>
                  <a:lnTo>
                    <a:pt x="41275" y="1008761"/>
                  </a:lnTo>
                  <a:lnTo>
                    <a:pt x="41275" y="970661"/>
                  </a:lnTo>
                  <a:lnTo>
                    <a:pt x="3418332" y="970661"/>
                  </a:lnTo>
                  <a:lnTo>
                    <a:pt x="3418332" y="1008761"/>
                  </a:lnTo>
                  <a:lnTo>
                    <a:pt x="3399409" y="1041781"/>
                  </a:lnTo>
                  <a:lnTo>
                    <a:pt x="1710817" y="72771"/>
                  </a:lnTo>
                  <a:lnTo>
                    <a:pt x="1729740" y="39751"/>
                  </a:lnTo>
                  <a:lnTo>
                    <a:pt x="1748663" y="72771"/>
                  </a:lnTo>
                  <a:lnTo>
                    <a:pt x="60198" y="1041908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17"/>
          <p:cNvGrpSpPr/>
          <p:nvPr/>
        </p:nvGrpSpPr>
        <p:grpSpPr>
          <a:xfrm rot="-1799613">
            <a:off x="341959" y="7696835"/>
            <a:ext cx="2307649" cy="1993476"/>
            <a:chOff x="-1651" y="0"/>
            <a:chExt cx="4364736" cy="3770503"/>
          </a:xfrm>
        </p:grpSpPr>
        <p:sp>
          <p:nvSpPr>
            <p:cNvPr id="165" name="Google Shape;165;p17"/>
            <p:cNvSpPr/>
            <p:nvPr/>
          </p:nvSpPr>
          <p:spPr>
            <a:xfrm>
              <a:off x="38100" y="38100"/>
              <a:ext cx="4285234" cy="3694176"/>
            </a:xfrm>
            <a:custGeom>
              <a:rect b="b" l="l" r="r" t="t"/>
              <a:pathLst>
                <a:path extrusionOk="0" h="3694176" w="4285234">
                  <a:moveTo>
                    <a:pt x="0" y="1847088"/>
                  </a:moveTo>
                  <a:lnTo>
                    <a:pt x="1061212" y="0"/>
                  </a:lnTo>
                  <a:lnTo>
                    <a:pt x="3224022" y="0"/>
                  </a:lnTo>
                  <a:lnTo>
                    <a:pt x="4285234" y="1847088"/>
                  </a:lnTo>
                  <a:lnTo>
                    <a:pt x="3224022" y="3694176"/>
                  </a:lnTo>
                  <a:lnTo>
                    <a:pt x="1061212" y="369417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66" name="Google Shape;166;p17"/>
            <p:cNvSpPr/>
            <p:nvPr/>
          </p:nvSpPr>
          <p:spPr>
            <a:xfrm>
              <a:off x="-1651" y="0"/>
              <a:ext cx="4364736" cy="3770503"/>
            </a:xfrm>
            <a:custGeom>
              <a:rect b="b" l="l" r="r" t="t"/>
              <a:pathLst>
                <a:path extrusionOk="0" h="3770503" w="4364736">
                  <a:moveTo>
                    <a:pt x="6731" y="1866265"/>
                  </a:moveTo>
                  <a:lnTo>
                    <a:pt x="1067943" y="19177"/>
                  </a:lnTo>
                  <a:cubicBezTo>
                    <a:pt x="1074801" y="7239"/>
                    <a:pt x="1087374" y="0"/>
                    <a:pt x="1100963" y="0"/>
                  </a:cubicBezTo>
                  <a:lnTo>
                    <a:pt x="3263773" y="0"/>
                  </a:lnTo>
                  <a:cubicBezTo>
                    <a:pt x="3277362" y="0"/>
                    <a:pt x="3290062" y="7239"/>
                    <a:pt x="3296793" y="19177"/>
                  </a:cubicBezTo>
                  <a:lnTo>
                    <a:pt x="4358005" y="1866265"/>
                  </a:lnTo>
                  <a:cubicBezTo>
                    <a:pt x="4364736" y="1878076"/>
                    <a:pt x="4364736" y="1892427"/>
                    <a:pt x="4358005" y="1904238"/>
                  </a:cubicBezTo>
                  <a:lnTo>
                    <a:pt x="3296793" y="3751326"/>
                  </a:lnTo>
                  <a:cubicBezTo>
                    <a:pt x="3289935" y="3763137"/>
                    <a:pt x="3277362" y="3770503"/>
                    <a:pt x="3263773" y="3770503"/>
                  </a:cubicBezTo>
                  <a:lnTo>
                    <a:pt x="1100963" y="3770503"/>
                  </a:lnTo>
                  <a:cubicBezTo>
                    <a:pt x="1087374" y="3770503"/>
                    <a:pt x="1074674" y="3763264"/>
                    <a:pt x="1067943" y="3751326"/>
                  </a:cubicBezTo>
                  <a:lnTo>
                    <a:pt x="6731" y="1904111"/>
                  </a:lnTo>
                  <a:cubicBezTo>
                    <a:pt x="0" y="1892300"/>
                    <a:pt x="0" y="1877949"/>
                    <a:pt x="6731" y="1866138"/>
                  </a:cubicBezTo>
                  <a:moveTo>
                    <a:pt x="72771" y="1904111"/>
                  </a:moveTo>
                  <a:lnTo>
                    <a:pt x="39751" y="1885188"/>
                  </a:lnTo>
                  <a:lnTo>
                    <a:pt x="72771" y="1866265"/>
                  </a:lnTo>
                  <a:lnTo>
                    <a:pt x="1133983" y="3713353"/>
                  </a:lnTo>
                  <a:lnTo>
                    <a:pt x="1100963" y="3732276"/>
                  </a:lnTo>
                  <a:lnTo>
                    <a:pt x="1100963" y="3694176"/>
                  </a:lnTo>
                  <a:lnTo>
                    <a:pt x="3263773" y="3694176"/>
                  </a:lnTo>
                  <a:lnTo>
                    <a:pt x="3263773" y="3732276"/>
                  </a:lnTo>
                  <a:lnTo>
                    <a:pt x="3230753" y="3713353"/>
                  </a:lnTo>
                  <a:lnTo>
                    <a:pt x="4291965" y="1866265"/>
                  </a:lnTo>
                  <a:lnTo>
                    <a:pt x="4324985" y="1885188"/>
                  </a:lnTo>
                  <a:lnTo>
                    <a:pt x="4291965" y="1904111"/>
                  </a:lnTo>
                  <a:lnTo>
                    <a:pt x="3230753" y="57023"/>
                  </a:lnTo>
                  <a:lnTo>
                    <a:pt x="3263773" y="38100"/>
                  </a:lnTo>
                  <a:lnTo>
                    <a:pt x="3263773" y="76200"/>
                  </a:lnTo>
                  <a:lnTo>
                    <a:pt x="1100963" y="76200"/>
                  </a:lnTo>
                  <a:lnTo>
                    <a:pt x="1100963" y="38100"/>
                  </a:lnTo>
                  <a:lnTo>
                    <a:pt x="1133983" y="57023"/>
                  </a:lnTo>
                  <a:lnTo>
                    <a:pt x="72771" y="1904111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" name="Google Shape;167;p17"/>
          <p:cNvGrpSpPr/>
          <p:nvPr/>
        </p:nvGrpSpPr>
        <p:grpSpPr>
          <a:xfrm>
            <a:off x="572623" y="7573671"/>
            <a:ext cx="1830478" cy="553685"/>
            <a:chOff x="-3175" y="-1651"/>
            <a:chExt cx="3459607" cy="1046861"/>
          </a:xfrm>
        </p:grpSpPr>
        <p:sp>
          <p:nvSpPr>
            <p:cNvPr id="168" name="Google Shape;168;p17"/>
            <p:cNvSpPr/>
            <p:nvPr/>
          </p:nvSpPr>
          <p:spPr>
            <a:xfrm>
              <a:off x="38100" y="38100"/>
              <a:ext cx="3377057" cy="969010"/>
            </a:xfrm>
            <a:custGeom>
              <a:rect b="b" l="l" r="r" t="t"/>
              <a:pathLst>
                <a:path extrusionOk="0" h="969010" w="3377057">
                  <a:moveTo>
                    <a:pt x="0" y="969010"/>
                  </a:moveTo>
                  <a:lnTo>
                    <a:pt x="1688465" y="0"/>
                  </a:lnTo>
                  <a:lnTo>
                    <a:pt x="3377057" y="969010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</p:sp>
        <p:sp>
          <p:nvSpPr>
            <p:cNvPr id="169" name="Google Shape;169;p17"/>
            <p:cNvSpPr/>
            <p:nvPr/>
          </p:nvSpPr>
          <p:spPr>
            <a:xfrm>
              <a:off x="-3175" y="-1651"/>
              <a:ext cx="3459607" cy="1046861"/>
            </a:xfrm>
            <a:custGeom>
              <a:rect b="b" l="l" r="r" t="t"/>
              <a:pathLst>
                <a:path extrusionOk="0" h="1046861" w="3459607">
                  <a:moveTo>
                    <a:pt x="22352" y="975741"/>
                  </a:moveTo>
                  <a:lnTo>
                    <a:pt x="1710817" y="6731"/>
                  </a:lnTo>
                  <a:cubicBezTo>
                    <a:pt x="1722501" y="0"/>
                    <a:pt x="1736979" y="0"/>
                    <a:pt x="1748790" y="6731"/>
                  </a:cubicBezTo>
                  <a:lnTo>
                    <a:pt x="3437255" y="975741"/>
                  </a:lnTo>
                  <a:cubicBezTo>
                    <a:pt x="3452241" y="984377"/>
                    <a:pt x="3459607" y="1001903"/>
                    <a:pt x="3455162" y="1018540"/>
                  </a:cubicBezTo>
                  <a:cubicBezTo>
                    <a:pt x="3450717" y="1035177"/>
                    <a:pt x="3435604" y="1046861"/>
                    <a:pt x="3418332" y="1046861"/>
                  </a:cubicBezTo>
                  <a:lnTo>
                    <a:pt x="41275" y="1046861"/>
                  </a:lnTo>
                  <a:cubicBezTo>
                    <a:pt x="24003" y="1046861"/>
                    <a:pt x="8890" y="1035304"/>
                    <a:pt x="4445" y="1018540"/>
                  </a:cubicBezTo>
                  <a:cubicBezTo>
                    <a:pt x="0" y="1001776"/>
                    <a:pt x="7366" y="984250"/>
                    <a:pt x="22352" y="975741"/>
                  </a:cubicBezTo>
                  <a:moveTo>
                    <a:pt x="60325" y="1041781"/>
                  </a:moveTo>
                  <a:lnTo>
                    <a:pt x="41275" y="1008761"/>
                  </a:lnTo>
                  <a:lnTo>
                    <a:pt x="41275" y="970661"/>
                  </a:lnTo>
                  <a:lnTo>
                    <a:pt x="3418332" y="970661"/>
                  </a:lnTo>
                  <a:lnTo>
                    <a:pt x="3418332" y="1008761"/>
                  </a:lnTo>
                  <a:lnTo>
                    <a:pt x="3399409" y="1041781"/>
                  </a:lnTo>
                  <a:lnTo>
                    <a:pt x="1710817" y="72771"/>
                  </a:lnTo>
                  <a:lnTo>
                    <a:pt x="1729740" y="39751"/>
                  </a:lnTo>
                  <a:lnTo>
                    <a:pt x="1748663" y="72771"/>
                  </a:lnTo>
                  <a:lnTo>
                    <a:pt x="60198" y="1041908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0" name="Google Shape;170;p17"/>
          <p:cNvSpPr txBox="1"/>
          <p:nvPr/>
        </p:nvSpPr>
        <p:spPr>
          <a:xfrm>
            <a:off x="0" y="403200"/>
            <a:ext cx="18288000" cy="11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o" sz="8100">
                <a:solidFill>
                  <a:srgbClr val="404040"/>
                </a:solidFill>
              </a:rPr>
              <a:t>Despre proiect</a:t>
            </a:r>
            <a:endParaRPr sz="8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17"/>
          <p:cNvSpPr txBox="1"/>
          <p:nvPr/>
        </p:nvSpPr>
        <p:spPr>
          <a:xfrm>
            <a:off x="8775375" y="2645575"/>
            <a:ext cx="9111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32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http</a:t>
            </a:r>
            <a:endParaRPr sz="32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7"/>
          <p:cNvSpPr txBox="1"/>
          <p:nvPr/>
        </p:nvSpPr>
        <p:spPr>
          <a:xfrm>
            <a:off x="1879775" y="3668400"/>
            <a:ext cx="16662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frontend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17"/>
          <p:cNvSpPr txBox="1"/>
          <p:nvPr/>
        </p:nvSpPr>
        <p:spPr>
          <a:xfrm>
            <a:off x="14742050" y="3668400"/>
            <a:ext cx="1666200" cy="47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back</a:t>
            </a:r>
            <a:r>
              <a:rPr lang="ro" sz="3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end</a:t>
            </a:r>
            <a:endParaRPr sz="30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7"/>
          <p:cNvSpPr txBox="1"/>
          <p:nvPr/>
        </p:nvSpPr>
        <p:spPr>
          <a:xfrm>
            <a:off x="863413" y="8860125"/>
            <a:ext cx="12489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3200">
                <a:solidFill>
                  <a:srgbClr val="02ECEC"/>
                </a:solidFill>
                <a:latin typeface="Calibri"/>
                <a:ea typeface="Calibri"/>
                <a:cs typeface="Calibri"/>
                <a:sym typeface="Calibri"/>
              </a:rPr>
              <a:t>CRUD</a:t>
            </a:r>
            <a:endParaRPr b="1" sz="3200">
              <a:solidFill>
                <a:srgbClr val="02ECE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7"/>
          <p:cNvSpPr txBox="1"/>
          <p:nvPr/>
        </p:nvSpPr>
        <p:spPr>
          <a:xfrm>
            <a:off x="8519550" y="8860125"/>
            <a:ext cx="12489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3200">
                <a:solidFill>
                  <a:srgbClr val="0085F2"/>
                </a:solidFill>
                <a:latin typeface="Calibri"/>
                <a:ea typeface="Calibri"/>
                <a:cs typeface="Calibri"/>
                <a:sym typeface="Calibri"/>
              </a:rPr>
              <a:t>MVC</a:t>
            </a:r>
            <a:endParaRPr b="1" sz="3200">
              <a:solidFill>
                <a:srgbClr val="0085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7"/>
          <p:cNvSpPr txBox="1"/>
          <p:nvPr/>
        </p:nvSpPr>
        <p:spPr>
          <a:xfrm>
            <a:off x="16167775" y="8860125"/>
            <a:ext cx="12489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3200">
                <a:solidFill>
                  <a:srgbClr val="02ECEC"/>
                </a:solidFill>
                <a:latin typeface="Calibri"/>
                <a:ea typeface="Calibri"/>
                <a:cs typeface="Calibri"/>
                <a:sym typeface="Calibri"/>
              </a:rPr>
              <a:t>REST</a:t>
            </a:r>
            <a:endParaRPr b="1" sz="3200">
              <a:solidFill>
                <a:srgbClr val="02ECE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8"/>
          <p:cNvSpPr/>
          <p:nvPr/>
        </p:nvSpPr>
        <p:spPr>
          <a:xfrm>
            <a:off x="820533" y="2956241"/>
            <a:ext cx="8370508" cy="3167368"/>
          </a:xfrm>
          <a:custGeom>
            <a:rect b="b" l="l" r="r" t="t"/>
            <a:pathLst>
              <a:path extrusionOk="0" h="3167368" w="8370508">
                <a:moveTo>
                  <a:pt x="0" y="0"/>
                </a:moveTo>
                <a:lnTo>
                  <a:pt x="8370508" y="0"/>
                </a:lnTo>
                <a:lnTo>
                  <a:pt x="8370508" y="3167369"/>
                </a:lnTo>
                <a:lnTo>
                  <a:pt x="0" y="316736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2" name="Google Shape;182;p18"/>
          <p:cNvSpPr/>
          <p:nvPr/>
        </p:nvSpPr>
        <p:spPr>
          <a:xfrm>
            <a:off x="9438509" y="2956241"/>
            <a:ext cx="7900141" cy="3153447"/>
          </a:xfrm>
          <a:custGeom>
            <a:rect b="b" l="l" r="r" t="t"/>
            <a:pathLst>
              <a:path extrusionOk="0" h="3153447" w="7900141">
                <a:moveTo>
                  <a:pt x="0" y="0"/>
                </a:moveTo>
                <a:lnTo>
                  <a:pt x="7900141" y="0"/>
                </a:lnTo>
                <a:lnTo>
                  <a:pt x="7900141" y="3153447"/>
                </a:lnTo>
                <a:lnTo>
                  <a:pt x="0" y="31534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3" name="Google Shape;183;p18"/>
          <p:cNvSpPr/>
          <p:nvPr/>
        </p:nvSpPr>
        <p:spPr>
          <a:xfrm>
            <a:off x="6893906" y="1748392"/>
            <a:ext cx="4026730" cy="4590803"/>
          </a:xfrm>
          <a:custGeom>
            <a:rect b="b" l="l" r="r" t="t"/>
            <a:pathLst>
              <a:path extrusionOk="0" h="4590803" w="4026730">
                <a:moveTo>
                  <a:pt x="0" y="0"/>
                </a:moveTo>
                <a:lnTo>
                  <a:pt x="4026730" y="0"/>
                </a:lnTo>
                <a:lnTo>
                  <a:pt x="4026730" y="4590804"/>
                </a:lnTo>
                <a:lnTo>
                  <a:pt x="0" y="459080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4" name="Google Shape;184;p18"/>
          <p:cNvSpPr txBox="1"/>
          <p:nvPr/>
        </p:nvSpPr>
        <p:spPr>
          <a:xfrm>
            <a:off x="-50" y="403200"/>
            <a:ext cx="18306000" cy="115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81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Instrument</a:t>
            </a:r>
            <a:r>
              <a:rPr lang="ro" sz="8100">
                <a:solidFill>
                  <a:srgbClr val="262626"/>
                </a:solidFill>
              </a:rPr>
              <a:t>e (backend)</a:t>
            </a:r>
            <a:endParaRPr/>
          </a:p>
        </p:txBody>
      </p:sp>
      <p:sp>
        <p:nvSpPr>
          <p:cNvPr id="185" name="Google Shape;185;p18"/>
          <p:cNvSpPr/>
          <p:nvPr/>
        </p:nvSpPr>
        <p:spPr>
          <a:xfrm>
            <a:off x="12344066" y="6569815"/>
            <a:ext cx="858362" cy="741524"/>
          </a:xfrm>
          <a:custGeom>
            <a:rect b="b" l="l" r="r" t="t"/>
            <a:pathLst>
              <a:path extrusionOk="0" h="741524" w="858362">
                <a:moveTo>
                  <a:pt x="0" y="0"/>
                </a:moveTo>
                <a:lnTo>
                  <a:pt x="858362" y="0"/>
                </a:lnTo>
                <a:lnTo>
                  <a:pt x="858362" y="741523"/>
                </a:lnTo>
                <a:lnTo>
                  <a:pt x="0" y="7415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7876" l="0" r="0" t="-7875"/>
            </a:stretch>
          </a:blipFill>
          <a:ln>
            <a:noFill/>
          </a:ln>
        </p:spPr>
      </p:sp>
      <p:sp>
        <p:nvSpPr>
          <p:cNvPr id="186" name="Google Shape;186;p18"/>
          <p:cNvSpPr txBox="1"/>
          <p:nvPr/>
        </p:nvSpPr>
        <p:spPr>
          <a:xfrm>
            <a:off x="11578250" y="7947825"/>
            <a:ext cx="4368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**</a:t>
            </a:r>
            <a:r>
              <a:rPr lang="ro" sz="1800">
                <a:solidFill>
                  <a:srgbClr val="404040"/>
                </a:solidFill>
              </a:rPr>
              <a:t>O</a:t>
            </a: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rganizare</a:t>
            </a:r>
            <a:r>
              <a:rPr lang="ro" sz="1800">
                <a:solidFill>
                  <a:srgbClr val="404040"/>
                </a:solidFill>
              </a:rPr>
              <a:t>a versiunilor</a:t>
            </a: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**</a:t>
            </a:r>
            <a:endParaRPr/>
          </a:p>
        </p:txBody>
      </p:sp>
      <p:sp>
        <p:nvSpPr>
          <p:cNvPr id="187" name="Google Shape;187;p18"/>
          <p:cNvSpPr/>
          <p:nvPr/>
        </p:nvSpPr>
        <p:spPr>
          <a:xfrm>
            <a:off x="14857306" y="7700215"/>
            <a:ext cx="1949542" cy="1096617"/>
          </a:xfrm>
          <a:custGeom>
            <a:rect b="b" l="l" r="r" t="t"/>
            <a:pathLst>
              <a:path extrusionOk="0" h="1096617" w="1949542">
                <a:moveTo>
                  <a:pt x="0" y="0"/>
                </a:moveTo>
                <a:lnTo>
                  <a:pt x="1949542" y="0"/>
                </a:lnTo>
                <a:lnTo>
                  <a:pt x="1949542" y="1096617"/>
                </a:lnTo>
                <a:lnTo>
                  <a:pt x="0" y="109661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cxnSp>
        <p:nvCxnSpPr>
          <p:cNvPr id="188" name="Google Shape;188;p18"/>
          <p:cNvCxnSpPr/>
          <p:nvPr/>
        </p:nvCxnSpPr>
        <p:spPr>
          <a:xfrm>
            <a:off x="820533" y="6421646"/>
            <a:ext cx="17012400" cy="0"/>
          </a:xfrm>
          <a:prstGeom prst="straightConnector1">
            <a:avLst/>
          </a:prstGeom>
          <a:noFill/>
          <a:ln cap="rnd" cmpd="sng" w="9525">
            <a:solidFill>
              <a:srgbClr val="000000"/>
            </a:solidFill>
            <a:prstDash val="solid"/>
            <a:round/>
            <a:headEnd len="lg" w="lg" type="oval"/>
            <a:tailEnd len="lg" w="lg" type="oval"/>
          </a:ln>
        </p:spPr>
      </p:cxnSp>
      <p:sp>
        <p:nvSpPr>
          <p:cNvPr id="189" name="Google Shape;189;p18"/>
          <p:cNvSpPr txBox="1"/>
          <p:nvPr/>
        </p:nvSpPr>
        <p:spPr>
          <a:xfrm>
            <a:off x="462976" y="7943725"/>
            <a:ext cx="35217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**</a:t>
            </a:r>
            <a:r>
              <a:rPr lang="ro" sz="1800">
                <a:solidFill>
                  <a:srgbClr val="404040"/>
                </a:solidFill>
              </a:rPr>
              <a:t>Mediul de dezvoltare</a:t>
            </a: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 principal**</a:t>
            </a:r>
            <a:endParaRPr/>
          </a:p>
        </p:txBody>
      </p:sp>
      <p:sp>
        <p:nvSpPr>
          <p:cNvPr id="190" name="Google Shape;190;p18"/>
          <p:cNvSpPr txBox="1"/>
          <p:nvPr/>
        </p:nvSpPr>
        <p:spPr>
          <a:xfrm>
            <a:off x="2645731" y="9436357"/>
            <a:ext cx="41601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**</a:t>
            </a:r>
            <a:r>
              <a:rPr lang="ro" sz="1800">
                <a:solidFill>
                  <a:srgbClr val="404040"/>
                </a:solidFill>
              </a:rPr>
              <a:t>Platforma de dezvoltare a aplicației</a:t>
            </a: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**</a:t>
            </a:r>
            <a:endParaRPr/>
          </a:p>
        </p:txBody>
      </p:sp>
      <p:sp>
        <p:nvSpPr>
          <p:cNvPr id="191" name="Google Shape;191;p18"/>
          <p:cNvSpPr txBox="1"/>
          <p:nvPr/>
        </p:nvSpPr>
        <p:spPr>
          <a:xfrm>
            <a:off x="8604450" y="9436350"/>
            <a:ext cx="35217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**Platforma principal</a:t>
            </a:r>
            <a:r>
              <a:rPr lang="ro" sz="1800">
                <a:solidFill>
                  <a:srgbClr val="404040"/>
                </a:solidFill>
              </a:rPr>
              <a:t>ă</a:t>
            </a: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 de testare**</a:t>
            </a:r>
            <a:endParaRPr/>
          </a:p>
        </p:txBody>
      </p:sp>
      <p:sp>
        <p:nvSpPr>
          <p:cNvPr id="192" name="Google Shape;192;p18"/>
          <p:cNvSpPr txBox="1"/>
          <p:nvPr/>
        </p:nvSpPr>
        <p:spPr>
          <a:xfrm>
            <a:off x="14655400" y="9436350"/>
            <a:ext cx="39048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**</a:t>
            </a:r>
            <a:r>
              <a:rPr lang="ro" sz="1800">
                <a:solidFill>
                  <a:srgbClr val="404040"/>
                </a:solidFill>
              </a:rPr>
              <a:t>Stocare </a:t>
            </a:r>
            <a:r>
              <a:rPr lang="ro" sz="1800">
                <a:solidFill>
                  <a:srgbClr val="404040"/>
                </a:solidFill>
              </a:rPr>
              <a:t>și</a:t>
            </a:r>
            <a:r>
              <a:rPr lang="ro" sz="1800">
                <a:solidFill>
                  <a:srgbClr val="404040"/>
                </a:solidFill>
              </a:rPr>
              <a:t> publicare</a:t>
            </a: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**</a:t>
            </a:r>
            <a:endParaRPr/>
          </a:p>
        </p:txBody>
      </p:sp>
      <p:grpSp>
        <p:nvGrpSpPr>
          <p:cNvPr id="193" name="Google Shape;193;p18"/>
          <p:cNvGrpSpPr/>
          <p:nvPr/>
        </p:nvGrpSpPr>
        <p:grpSpPr>
          <a:xfrm>
            <a:off x="405559" y="7463732"/>
            <a:ext cx="3636550" cy="472605"/>
            <a:chOff x="-43967" y="597600"/>
            <a:chExt cx="4848733" cy="630140"/>
          </a:xfrm>
        </p:grpSpPr>
        <p:sp>
          <p:nvSpPr>
            <p:cNvPr id="194" name="Google Shape;194;p18"/>
            <p:cNvSpPr/>
            <p:nvPr/>
          </p:nvSpPr>
          <p:spPr>
            <a:xfrm>
              <a:off x="-43967" y="597600"/>
              <a:ext cx="4848733" cy="558254"/>
            </a:xfrm>
            <a:custGeom>
              <a:rect b="b" l="l" r="r" t="t"/>
              <a:pathLst>
                <a:path extrusionOk="0" h="558254" w="4848733">
                  <a:moveTo>
                    <a:pt x="25400" y="0"/>
                  </a:moveTo>
                  <a:lnTo>
                    <a:pt x="4823333" y="0"/>
                  </a:lnTo>
                  <a:cubicBezTo>
                    <a:pt x="4837303" y="0"/>
                    <a:pt x="4848733" y="10551"/>
                    <a:pt x="4848733" y="23446"/>
                  </a:cubicBezTo>
                  <a:lnTo>
                    <a:pt x="4848733" y="534808"/>
                  </a:lnTo>
                  <a:cubicBezTo>
                    <a:pt x="4848733" y="547703"/>
                    <a:pt x="4837303" y="558254"/>
                    <a:pt x="4823333" y="558254"/>
                  </a:cubicBezTo>
                  <a:lnTo>
                    <a:pt x="25400" y="558254"/>
                  </a:lnTo>
                  <a:cubicBezTo>
                    <a:pt x="11430" y="558254"/>
                    <a:pt x="0" y="547703"/>
                    <a:pt x="0" y="534808"/>
                  </a:cubicBezTo>
                  <a:lnTo>
                    <a:pt x="0" y="23446"/>
                  </a:lnTo>
                  <a:cubicBezTo>
                    <a:pt x="0" y="10551"/>
                    <a:pt x="11430" y="0"/>
                    <a:pt x="25400" y="0"/>
                  </a:cubicBezTo>
                  <a:moveTo>
                    <a:pt x="25400" y="46892"/>
                  </a:moveTo>
                  <a:lnTo>
                    <a:pt x="25400" y="23446"/>
                  </a:lnTo>
                  <a:lnTo>
                    <a:pt x="50800" y="23446"/>
                  </a:lnTo>
                  <a:lnTo>
                    <a:pt x="50800" y="534808"/>
                  </a:lnTo>
                  <a:lnTo>
                    <a:pt x="25400" y="534808"/>
                  </a:lnTo>
                  <a:lnTo>
                    <a:pt x="25400" y="511362"/>
                  </a:lnTo>
                  <a:lnTo>
                    <a:pt x="4823333" y="511362"/>
                  </a:lnTo>
                  <a:lnTo>
                    <a:pt x="4823333" y="534808"/>
                  </a:lnTo>
                  <a:lnTo>
                    <a:pt x="4797933" y="534808"/>
                  </a:lnTo>
                  <a:lnTo>
                    <a:pt x="4797933" y="23446"/>
                  </a:lnTo>
                  <a:lnTo>
                    <a:pt x="4823333" y="23446"/>
                  </a:lnTo>
                  <a:lnTo>
                    <a:pt x="4823333" y="46892"/>
                  </a:lnTo>
                  <a:lnTo>
                    <a:pt x="25400" y="46892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8"/>
            <p:cNvSpPr txBox="1"/>
            <p:nvPr/>
          </p:nvSpPr>
          <p:spPr>
            <a:xfrm>
              <a:off x="252022" y="631340"/>
              <a:ext cx="4439700" cy="59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" sz="1800">
                  <a:solidFill>
                    <a:srgbClr val="404040"/>
                  </a:solidFill>
                </a:rPr>
                <a:t>IntelliJ IDEA - IDE</a:t>
              </a:r>
              <a:endParaRPr/>
            </a:p>
          </p:txBody>
        </p:sp>
      </p:grpSp>
      <p:grpSp>
        <p:nvGrpSpPr>
          <p:cNvPr id="196" name="Google Shape;196;p18"/>
          <p:cNvGrpSpPr/>
          <p:nvPr/>
        </p:nvGrpSpPr>
        <p:grpSpPr>
          <a:xfrm>
            <a:off x="2645725" y="8964234"/>
            <a:ext cx="4333977" cy="524959"/>
            <a:chOff x="101600" y="-18267"/>
            <a:chExt cx="5778636" cy="617671"/>
          </a:xfrm>
        </p:grpSpPr>
        <p:sp>
          <p:nvSpPr>
            <p:cNvPr id="197" name="Google Shape;197;p18"/>
            <p:cNvSpPr/>
            <p:nvPr/>
          </p:nvSpPr>
          <p:spPr>
            <a:xfrm>
              <a:off x="101600" y="-18267"/>
              <a:ext cx="5778636" cy="536427"/>
            </a:xfrm>
            <a:custGeom>
              <a:rect b="b" l="l" r="r" t="t"/>
              <a:pathLst>
                <a:path extrusionOk="0" h="536427" w="5778636">
                  <a:moveTo>
                    <a:pt x="30289" y="0"/>
                  </a:moveTo>
                  <a:lnTo>
                    <a:pt x="5751685" y="0"/>
                  </a:lnTo>
                  <a:cubicBezTo>
                    <a:pt x="5767206" y="0"/>
                    <a:pt x="5778636" y="10138"/>
                    <a:pt x="5778636" y="22529"/>
                  </a:cubicBezTo>
                  <a:lnTo>
                    <a:pt x="5778636" y="513897"/>
                  </a:lnTo>
                  <a:cubicBezTo>
                    <a:pt x="5778636" y="526288"/>
                    <a:pt x="5767206" y="536427"/>
                    <a:pt x="5751685" y="536427"/>
                  </a:cubicBezTo>
                  <a:lnTo>
                    <a:pt x="30289" y="536427"/>
                  </a:lnTo>
                  <a:cubicBezTo>
                    <a:pt x="13630" y="536427"/>
                    <a:pt x="0" y="526288"/>
                    <a:pt x="0" y="513897"/>
                  </a:cubicBezTo>
                  <a:lnTo>
                    <a:pt x="0" y="22529"/>
                  </a:lnTo>
                  <a:cubicBezTo>
                    <a:pt x="0" y="10138"/>
                    <a:pt x="13630" y="0"/>
                    <a:pt x="30289" y="0"/>
                  </a:cubicBezTo>
                  <a:moveTo>
                    <a:pt x="30289" y="45059"/>
                  </a:moveTo>
                  <a:lnTo>
                    <a:pt x="30289" y="22529"/>
                  </a:lnTo>
                  <a:lnTo>
                    <a:pt x="60578" y="22529"/>
                  </a:lnTo>
                  <a:lnTo>
                    <a:pt x="60578" y="513897"/>
                  </a:lnTo>
                  <a:lnTo>
                    <a:pt x="30289" y="513897"/>
                  </a:lnTo>
                  <a:lnTo>
                    <a:pt x="30289" y="491368"/>
                  </a:lnTo>
                  <a:lnTo>
                    <a:pt x="5751685" y="491368"/>
                  </a:lnTo>
                  <a:lnTo>
                    <a:pt x="5751685" y="513897"/>
                  </a:lnTo>
                  <a:lnTo>
                    <a:pt x="5721396" y="513897"/>
                  </a:lnTo>
                  <a:lnTo>
                    <a:pt x="5721396" y="22529"/>
                  </a:lnTo>
                  <a:lnTo>
                    <a:pt x="5751685" y="22529"/>
                  </a:lnTo>
                  <a:lnTo>
                    <a:pt x="5751685" y="45059"/>
                  </a:lnTo>
                  <a:lnTo>
                    <a:pt x="30289" y="45059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8"/>
            <p:cNvSpPr txBox="1"/>
            <p:nvPr/>
          </p:nvSpPr>
          <p:spPr>
            <a:xfrm>
              <a:off x="217559" y="24904"/>
              <a:ext cx="5546700" cy="5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" sz="1800">
                  <a:solidFill>
                    <a:srgbClr val="404040"/>
                  </a:solidFill>
                </a:rPr>
                <a:t>Spring-boot - bibliotecă dezvoltare Java</a:t>
              </a:r>
              <a:endParaRPr/>
            </a:p>
          </p:txBody>
        </p:sp>
      </p:grpSp>
      <p:grpSp>
        <p:nvGrpSpPr>
          <p:cNvPr id="199" name="Google Shape;199;p18"/>
          <p:cNvGrpSpPr/>
          <p:nvPr/>
        </p:nvGrpSpPr>
        <p:grpSpPr>
          <a:xfrm>
            <a:off x="13664200" y="8957739"/>
            <a:ext cx="4333977" cy="440514"/>
            <a:chOff x="0" y="0"/>
            <a:chExt cx="5778636" cy="536427"/>
          </a:xfrm>
        </p:grpSpPr>
        <p:sp>
          <p:nvSpPr>
            <p:cNvPr id="200" name="Google Shape;200;p18"/>
            <p:cNvSpPr/>
            <p:nvPr/>
          </p:nvSpPr>
          <p:spPr>
            <a:xfrm>
              <a:off x="0" y="0"/>
              <a:ext cx="5778636" cy="536427"/>
            </a:xfrm>
            <a:custGeom>
              <a:rect b="b" l="l" r="r" t="t"/>
              <a:pathLst>
                <a:path extrusionOk="0" h="536427" w="5778636">
                  <a:moveTo>
                    <a:pt x="30289" y="0"/>
                  </a:moveTo>
                  <a:lnTo>
                    <a:pt x="5751685" y="0"/>
                  </a:lnTo>
                  <a:cubicBezTo>
                    <a:pt x="5767206" y="0"/>
                    <a:pt x="5778636" y="10138"/>
                    <a:pt x="5778636" y="22529"/>
                  </a:cubicBezTo>
                  <a:lnTo>
                    <a:pt x="5778636" y="513897"/>
                  </a:lnTo>
                  <a:cubicBezTo>
                    <a:pt x="5778636" y="526288"/>
                    <a:pt x="5767206" y="536427"/>
                    <a:pt x="5751685" y="536427"/>
                  </a:cubicBezTo>
                  <a:lnTo>
                    <a:pt x="30289" y="536427"/>
                  </a:lnTo>
                  <a:cubicBezTo>
                    <a:pt x="13630" y="536427"/>
                    <a:pt x="0" y="526288"/>
                    <a:pt x="0" y="513897"/>
                  </a:cubicBezTo>
                  <a:lnTo>
                    <a:pt x="0" y="22529"/>
                  </a:lnTo>
                  <a:cubicBezTo>
                    <a:pt x="0" y="10138"/>
                    <a:pt x="13630" y="0"/>
                    <a:pt x="30289" y="0"/>
                  </a:cubicBezTo>
                  <a:moveTo>
                    <a:pt x="30289" y="45059"/>
                  </a:moveTo>
                  <a:lnTo>
                    <a:pt x="30289" y="22529"/>
                  </a:lnTo>
                  <a:lnTo>
                    <a:pt x="60578" y="22529"/>
                  </a:lnTo>
                  <a:lnTo>
                    <a:pt x="60578" y="513897"/>
                  </a:lnTo>
                  <a:lnTo>
                    <a:pt x="30289" y="513897"/>
                  </a:lnTo>
                  <a:lnTo>
                    <a:pt x="30289" y="491368"/>
                  </a:lnTo>
                  <a:lnTo>
                    <a:pt x="5751685" y="491368"/>
                  </a:lnTo>
                  <a:lnTo>
                    <a:pt x="5751685" y="513897"/>
                  </a:lnTo>
                  <a:lnTo>
                    <a:pt x="5721396" y="513897"/>
                  </a:lnTo>
                  <a:lnTo>
                    <a:pt x="5721396" y="22529"/>
                  </a:lnTo>
                  <a:lnTo>
                    <a:pt x="5751685" y="22529"/>
                  </a:lnTo>
                  <a:lnTo>
                    <a:pt x="5751685" y="45059"/>
                  </a:lnTo>
                  <a:lnTo>
                    <a:pt x="30289" y="45059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8"/>
            <p:cNvSpPr txBox="1"/>
            <p:nvPr/>
          </p:nvSpPr>
          <p:spPr>
            <a:xfrm>
              <a:off x="115967" y="31731"/>
              <a:ext cx="5546700" cy="44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o" sz="1800" u="none" cap="none" strike="noStrike">
                  <a:solidFill>
                    <a:srgbClr val="404040"/>
                  </a:solidFill>
                  <a:latin typeface="Arial"/>
                  <a:ea typeface="Arial"/>
                  <a:cs typeface="Arial"/>
                  <a:sym typeface="Arial"/>
                </a:rPr>
                <a:t>GitHub - platformă de g</a:t>
              </a:r>
              <a:r>
                <a:rPr lang="ro" sz="1800">
                  <a:solidFill>
                    <a:srgbClr val="404040"/>
                  </a:solidFill>
                </a:rPr>
                <a:t>ă</a:t>
              </a:r>
              <a:r>
                <a:rPr b="0" i="0" lang="ro" sz="1800" u="none" cap="none" strike="noStrike">
                  <a:solidFill>
                    <a:srgbClr val="404040"/>
                  </a:solidFill>
                  <a:latin typeface="Arial"/>
                  <a:ea typeface="Arial"/>
                  <a:cs typeface="Arial"/>
                  <a:sym typeface="Arial"/>
                </a:rPr>
                <a:t>zduire</a:t>
              </a:r>
              <a:endParaRPr/>
            </a:p>
          </p:txBody>
        </p:sp>
      </p:grpSp>
      <p:grpSp>
        <p:nvGrpSpPr>
          <p:cNvPr id="202" name="Google Shape;202;p18"/>
          <p:cNvGrpSpPr/>
          <p:nvPr/>
        </p:nvGrpSpPr>
        <p:grpSpPr>
          <a:xfrm rot="428">
            <a:off x="10816375" y="7427934"/>
            <a:ext cx="4368434" cy="487713"/>
            <a:chOff x="-109888" y="-605840"/>
            <a:chExt cx="5442854" cy="650284"/>
          </a:xfrm>
        </p:grpSpPr>
        <p:sp>
          <p:nvSpPr>
            <p:cNvPr id="203" name="Google Shape;203;p18"/>
            <p:cNvSpPr/>
            <p:nvPr/>
          </p:nvSpPr>
          <p:spPr>
            <a:xfrm>
              <a:off x="-61250" y="-605840"/>
              <a:ext cx="5394215" cy="650284"/>
            </a:xfrm>
            <a:custGeom>
              <a:rect b="b" l="l" r="r" t="t"/>
              <a:pathLst>
                <a:path extrusionOk="0" h="541903" w="4848733">
                  <a:moveTo>
                    <a:pt x="25400" y="0"/>
                  </a:moveTo>
                  <a:lnTo>
                    <a:pt x="4823333" y="0"/>
                  </a:lnTo>
                  <a:cubicBezTo>
                    <a:pt x="4837303" y="0"/>
                    <a:pt x="4848733" y="10242"/>
                    <a:pt x="4848733" y="22759"/>
                  </a:cubicBezTo>
                  <a:lnTo>
                    <a:pt x="4848733" y="519144"/>
                  </a:lnTo>
                  <a:cubicBezTo>
                    <a:pt x="4848733" y="531662"/>
                    <a:pt x="4837303" y="541903"/>
                    <a:pt x="4823333" y="541903"/>
                  </a:cubicBezTo>
                  <a:lnTo>
                    <a:pt x="25400" y="541903"/>
                  </a:lnTo>
                  <a:cubicBezTo>
                    <a:pt x="11430" y="541903"/>
                    <a:pt x="0" y="531662"/>
                    <a:pt x="0" y="519144"/>
                  </a:cubicBezTo>
                  <a:lnTo>
                    <a:pt x="0" y="22759"/>
                  </a:lnTo>
                  <a:cubicBezTo>
                    <a:pt x="0" y="10242"/>
                    <a:pt x="11430" y="0"/>
                    <a:pt x="25400" y="0"/>
                  </a:cubicBezTo>
                  <a:moveTo>
                    <a:pt x="25400" y="45519"/>
                  </a:moveTo>
                  <a:lnTo>
                    <a:pt x="25400" y="22759"/>
                  </a:lnTo>
                  <a:lnTo>
                    <a:pt x="50800" y="22759"/>
                  </a:lnTo>
                  <a:lnTo>
                    <a:pt x="50800" y="519144"/>
                  </a:lnTo>
                  <a:lnTo>
                    <a:pt x="25400" y="519144"/>
                  </a:lnTo>
                  <a:lnTo>
                    <a:pt x="25400" y="496384"/>
                  </a:lnTo>
                  <a:lnTo>
                    <a:pt x="4823333" y="496384"/>
                  </a:lnTo>
                  <a:lnTo>
                    <a:pt x="4823333" y="519144"/>
                  </a:lnTo>
                  <a:lnTo>
                    <a:pt x="4797933" y="519144"/>
                  </a:lnTo>
                  <a:lnTo>
                    <a:pt x="4797933" y="22759"/>
                  </a:lnTo>
                  <a:lnTo>
                    <a:pt x="4823333" y="22759"/>
                  </a:lnTo>
                  <a:lnTo>
                    <a:pt x="4823333" y="45519"/>
                  </a:lnTo>
                  <a:lnTo>
                    <a:pt x="25400" y="45519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8"/>
            <p:cNvSpPr txBox="1"/>
            <p:nvPr/>
          </p:nvSpPr>
          <p:spPr>
            <a:xfrm>
              <a:off x="-109888" y="-570655"/>
              <a:ext cx="5437800" cy="57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ro" sz="1800" u="none" cap="none" strike="noStrike">
                  <a:solidFill>
                    <a:srgbClr val="404040"/>
                  </a:solidFill>
                  <a:latin typeface="Arial"/>
                  <a:ea typeface="Arial"/>
                  <a:cs typeface="Arial"/>
                  <a:sym typeface="Arial"/>
                </a:rPr>
                <a:t>Git </a:t>
              </a:r>
              <a:r>
                <a:rPr lang="ro" sz="1800">
                  <a:solidFill>
                    <a:srgbClr val="404040"/>
                  </a:solidFill>
                </a:rPr>
                <a:t>- </a:t>
              </a:r>
              <a:r>
                <a:rPr lang="ro" sz="1800">
                  <a:solidFill>
                    <a:srgbClr val="404040"/>
                  </a:solidFill>
                </a:rPr>
                <a:t>sistem de </a:t>
              </a:r>
              <a:r>
                <a:rPr b="0" i="0" lang="ro" sz="1800" u="none" cap="none" strike="noStrike">
                  <a:solidFill>
                    <a:srgbClr val="404040"/>
                  </a:solidFill>
                  <a:latin typeface="Arial"/>
                  <a:ea typeface="Arial"/>
                  <a:cs typeface="Arial"/>
                  <a:sym typeface="Arial"/>
                </a:rPr>
                <a:t>control al </a:t>
              </a:r>
              <a:r>
                <a:rPr lang="ro" sz="1800">
                  <a:solidFill>
                    <a:srgbClr val="404040"/>
                  </a:solidFill>
                </a:rPr>
                <a:t>versiunilor</a:t>
              </a:r>
              <a:endParaRPr/>
            </a:p>
          </p:txBody>
        </p:sp>
      </p:grpSp>
      <p:grpSp>
        <p:nvGrpSpPr>
          <p:cNvPr id="205" name="Google Shape;205;p18"/>
          <p:cNvGrpSpPr/>
          <p:nvPr/>
        </p:nvGrpSpPr>
        <p:grpSpPr>
          <a:xfrm>
            <a:off x="8215641" y="8981703"/>
            <a:ext cx="4212603" cy="440514"/>
            <a:chOff x="2354921" y="3093949"/>
            <a:chExt cx="5616803" cy="536427"/>
          </a:xfrm>
        </p:grpSpPr>
        <p:sp>
          <p:nvSpPr>
            <p:cNvPr id="206" name="Google Shape;206;p18"/>
            <p:cNvSpPr/>
            <p:nvPr/>
          </p:nvSpPr>
          <p:spPr>
            <a:xfrm>
              <a:off x="2354921" y="3093949"/>
              <a:ext cx="5616803" cy="536427"/>
            </a:xfrm>
            <a:custGeom>
              <a:rect b="b" l="l" r="r" t="t"/>
              <a:pathLst>
                <a:path extrusionOk="0" h="536427" w="3707461">
                  <a:moveTo>
                    <a:pt x="19400" y="0"/>
                  </a:moveTo>
                  <a:lnTo>
                    <a:pt x="3683964" y="0"/>
                  </a:lnTo>
                  <a:cubicBezTo>
                    <a:pt x="3696031" y="0"/>
                    <a:pt x="3707461" y="10138"/>
                    <a:pt x="3707461" y="22529"/>
                  </a:cubicBezTo>
                  <a:lnTo>
                    <a:pt x="3707461" y="513897"/>
                  </a:lnTo>
                  <a:cubicBezTo>
                    <a:pt x="3707461" y="526288"/>
                    <a:pt x="3696031" y="536427"/>
                    <a:pt x="3683964" y="536427"/>
                  </a:cubicBezTo>
                  <a:lnTo>
                    <a:pt x="19400" y="536427"/>
                  </a:lnTo>
                  <a:cubicBezTo>
                    <a:pt x="8730" y="536427"/>
                    <a:pt x="0" y="526288"/>
                    <a:pt x="0" y="513897"/>
                  </a:cubicBezTo>
                  <a:lnTo>
                    <a:pt x="0" y="22529"/>
                  </a:lnTo>
                  <a:cubicBezTo>
                    <a:pt x="0" y="10138"/>
                    <a:pt x="8730" y="0"/>
                    <a:pt x="19400" y="0"/>
                  </a:cubicBezTo>
                  <a:moveTo>
                    <a:pt x="19400" y="45059"/>
                  </a:moveTo>
                  <a:lnTo>
                    <a:pt x="19400" y="22529"/>
                  </a:lnTo>
                  <a:lnTo>
                    <a:pt x="38800" y="22529"/>
                  </a:lnTo>
                  <a:lnTo>
                    <a:pt x="38800" y="513897"/>
                  </a:lnTo>
                  <a:lnTo>
                    <a:pt x="19400" y="513897"/>
                  </a:lnTo>
                  <a:lnTo>
                    <a:pt x="19400" y="491368"/>
                  </a:lnTo>
                  <a:lnTo>
                    <a:pt x="3683964" y="491368"/>
                  </a:lnTo>
                  <a:lnTo>
                    <a:pt x="3683964" y="513897"/>
                  </a:lnTo>
                  <a:lnTo>
                    <a:pt x="3664564" y="513897"/>
                  </a:lnTo>
                  <a:lnTo>
                    <a:pt x="3664564" y="22529"/>
                  </a:lnTo>
                  <a:lnTo>
                    <a:pt x="3683964" y="22529"/>
                  </a:lnTo>
                  <a:lnTo>
                    <a:pt x="3683964" y="45059"/>
                  </a:lnTo>
                  <a:lnTo>
                    <a:pt x="19400" y="45059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8"/>
            <p:cNvSpPr txBox="1"/>
            <p:nvPr/>
          </p:nvSpPr>
          <p:spPr>
            <a:xfrm>
              <a:off x="2514472" y="3112731"/>
              <a:ext cx="5297700" cy="38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" sz="1800">
                  <a:solidFill>
                    <a:srgbClr val="404040"/>
                  </a:solidFill>
                </a:rPr>
                <a:t>Mockito - bibliotecă de testare unitară</a:t>
              </a:r>
              <a:endParaRPr/>
            </a:p>
          </p:txBody>
        </p:sp>
      </p:grpSp>
      <p:pic>
        <p:nvPicPr>
          <p:cNvPr id="208" name="Google Shape;208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20200" y="6539063"/>
            <a:ext cx="807250" cy="80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226625" y="7883338"/>
            <a:ext cx="998275" cy="99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9108000" y="8131413"/>
            <a:ext cx="2514600" cy="714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18"/>
          <p:cNvSpPr txBox="1"/>
          <p:nvPr/>
        </p:nvSpPr>
        <p:spPr>
          <a:xfrm>
            <a:off x="6321768" y="7943725"/>
            <a:ext cx="24360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**</a:t>
            </a:r>
            <a:r>
              <a:rPr lang="ro" sz="1800">
                <a:solidFill>
                  <a:srgbClr val="404040"/>
                </a:solidFill>
              </a:rPr>
              <a:t>RDBMS-ul principal</a:t>
            </a:r>
            <a:r>
              <a:rPr b="0" i="0" lang="ro" sz="1800" u="none" cap="none" strike="noStrike">
                <a:solidFill>
                  <a:srgbClr val="404040"/>
                </a:solidFill>
                <a:latin typeface="Arial"/>
                <a:ea typeface="Arial"/>
                <a:cs typeface="Arial"/>
                <a:sym typeface="Arial"/>
              </a:rPr>
              <a:t>**</a:t>
            </a:r>
            <a:endParaRPr/>
          </a:p>
        </p:txBody>
      </p:sp>
      <p:grpSp>
        <p:nvGrpSpPr>
          <p:cNvPr id="212" name="Google Shape;212;p18"/>
          <p:cNvGrpSpPr/>
          <p:nvPr/>
        </p:nvGrpSpPr>
        <p:grpSpPr>
          <a:xfrm rot="428">
            <a:off x="5355538" y="7423834"/>
            <a:ext cx="4368434" cy="487713"/>
            <a:chOff x="-109888" y="-605840"/>
            <a:chExt cx="5442854" cy="650284"/>
          </a:xfrm>
        </p:grpSpPr>
        <p:sp>
          <p:nvSpPr>
            <p:cNvPr id="213" name="Google Shape;213;p18"/>
            <p:cNvSpPr/>
            <p:nvPr/>
          </p:nvSpPr>
          <p:spPr>
            <a:xfrm>
              <a:off x="-61250" y="-605840"/>
              <a:ext cx="5394215" cy="650284"/>
            </a:xfrm>
            <a:custGeom>
              <a:rect b="b" l="l" r="r" t="t"/>
              <a:pathLst>
                <a:path extrusionOk="0" h="541903" w="4848733">
                  <a:moveTo>
                    <a:pt x="25400" y="0"/>
                  </a:moveTo>
                  <a:lnTo>
                    <a:pt x="4823333" y="0"/>
                  </a:lnTo>
                  <a:cubicBezTo>
                    <a:pt x="4837303" y="0"/>
                    <a:pt x="4848733" y="10242"/>
                    <a:pt x="4848733" y="22759"/>
                  </a:cubicBezTo>
                  <a:lnTo>
                    <a:pt x="4848733" y="519144"/>
                  </a:lnTo>
                  <a:cubicBezTo>
                    <a:pt x="4848733" y="531662"/>
                    <a:pt x="4837303" y="541903"/>
                    <a:pt x="4823333" y="541903"/>
                  </a:cubicBezTo>
                  <a:lnTo>
                    <a:pt x="25400" y="541903"/>
                  </a:lnTo>
                  <a:cubicBezTo>
                    <a:pt x="11430" y="541903"/>
                    <a:pt x="0" y="531662"/>
                    <a:pt x="0" y="519144"/>
                  </a:cubicBezTo>
                  <a:lnTo>
                    <a:pt x="0" y="22759"/>
                  </a:lnTo>
                  <a:cubicBezTo>
                    <a:pt x="0" y="10242"/>
                    <a:pt x="11430" y="0"/>
                    <a:pt x="25400" y="0"/>
                  </a:cubicBezTo>
                  <a:moveTo>
                    <a:pt x="25400" y="45519"/>
                  </a:moveTo>
                  <a:lnTo>
                    <a:pt x="25400" y="22759"/>
                  </a:lnTo>
                  <a:lnTo>
                    <a:pt x="50800" y="22759"/>
                  </a:lnTo>
                  <a:lnTo>
                    <a:pt x="50800" y="519144"/>
                  </a:lnTo>
                  <a:lnTo>
                    <a:pt x="25400" y="519144"/>
                  </a:lnTo>
                  <a:lnTo>
                    <a:pt x="25400" y="496384"/>
                  </a:lnTo>
                  <a:lnTo>
                    <a:pt x="4823333" y="496384"/>
                  </a:lnTo>
                  <a:lnTo>
                    <a:pt x="4823333" y="519144"/>
                  </a:lnTo>
                  <a:lnTo>
                    <a:pt x="4797933" y="519144"/>
                  </a:lnTo>
                  <a:lnTo>
                    <a:pt x="4797933" y="22759"/>
                  </a:lnTo>
                  <a:lnTo>
                    <a:pt x="4823333" y="22759"/>
                  </a:lnTo>
                  <a:lnTo>
                    <a:pt x="4823333" y="45519"/>
                  </a:lnTo>
                  <a:lnTo>
                    <a:pt x="25400" y="45519"/>
                  </a:ln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8"/>
            <p:cNvSpPr txBox="1"/>
            <p:nvPr/>
          </p:nvSpPr>
          <p:spPr>
            <a:xfrm>
              <a:off x="-109888" y="-570655"/>
              <a:ext cx="5437800" cy="57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ro" sz="1800">
                  <a:solidFill>
                    <a:srgbClr val="404040"/>
                  </a:solidFill>
                </a:rPr>
                <a:t> MySQL </a:t>
              </a:r>
              <a:r>
                <a:rPr lang="ro" sz="1800">
                  <a:solidFill>
                    <a:srgbClr val="404040"/>
                  </a:solidFill>
                </a:rPr>
                <a:t>- server baze de date relaționale</a:t>
              </a:r>
              <a:endParaRPr/>
            </a:p>
          </p:txBody>
        </p:sp>
      </p:grpSp>
      <p:pic>
        <p:nvPicPr>
          <p:cNvPr id="215" name="Google Shape;215;p1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968256" y="6587825"/>
            <a:ext cx="1142984" cy="714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oogle Shape;220;p19"/>
          <p:cNvGrpSpPr/>
          <p:nvPr/>
        </p:nvGrpSpPr>
        <p:grpSpPr>
          <a:xfrm>
            <a:off x="5170080" y="2322944"/>
            <a:ext cx="7549976" cy="7330242"/>
            <a:chOff x="3685719" y="1551178"/>
            <a:chExt cx="4780281" cy="4623300"/>
          </a:xfrm>
        </p:grpSpPr>
        <p:grpSp>
          <p:nvGrpSpPr>
            <p:cNvPr id="221" name="Google Shape;221;p19"/>
            <p:cNvGrpSpPr/>
            <p:nvPr/>
          </p:nvGrpSpPr>
          <p:grpSpPr>
            <a:xfrm flipH="1">
              <a:off x="3685719" y="1551178"/>
              <a:ext cx="4780281" cy="4623300"/>
              <a:chOff x="924229" y="1606109"/>
              <a:chExt cx="4780281" cy="4623300"/>
            </a:xfrm>
          </p:grpSpPr>
          <p:sp>
            <p:nvSpPr>
              <p:cNvPr id="222" name="Google Shape;222;p19"/>
              <p:cNvSpPr/>
              <p:nvPr/>
            </p:nvSpPr>
            <p:spPr>
              <a:xfrm>
                <a:off x="924229" y="1606109"/>
                <a:ext cx="4623300" cy="4623300"/>
              </a:xfrm>
              <a:prstGeom prst="blockArc">
                <a:avLst>
                  <a:gd fmla="val 18816148" name="adj1"/>
                  <a:gd fmla="val 2680603" name="adj2"/>
                  <a:gd fmla="val 1291" name="adj3"/>
                </a:avLst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700"/>
                  <a:buFont typeface="Arial"/>
                  <a:buNone/>
                </a:pPr>
                <a:r>
                  <a:t/>
                </a:r>
                <a:endParaRPr b="0" i="0" sz="27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9"/>
              <p:cNvSpPr/>
              <p:nvPr/>
            </p:nvSpPr>
            <p:spPr>
              <a:xfrm rot="1800489">
                <a:off x="4658336" y="2195814"/>
                <a:ext cx="323920" cy="287900"/>
              </a:xfrm>
              <a:prstGeom prst="hexagon">
                <a:avLst>
                  <a:gd fmla="val 29205" name="adj"/>
                  <a:gd fmla="val 115470" name="vf"/>
                </a:avLst>
              </a:prstGeom>
              <a:solidFill>
                <a:srgbClr val="0AA6E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700"/>
                  <a:buFont typeface="Arial"/>
                  <a:buNone/>
                </a:pPr>
                <a:r>
                  <a:t/>
                </a:r>
                <a:endParaRPr b="0" i="0" sz="27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19"/>
              <p:cNvSpPr/>
              <p:nvPr/>
            </p:nvSpPr>
            <p:spPr>
              <a:xfrm rot="1800489">
                <a:off x="5330300" y="3771891"/>
                <a:ext cx="323920" cy="287900"/>
              </a:xfrm>
              <a:prstGeom prst="hexagon">
                <a:avLst>
                  <a:gd fmla="val 30022" name="adj"/>
                  <a:gd fmla="val 115470" name="vf"/>
                </a:avLst>
              </a:prstGeom>
              <a:solidFill>
                <a:srgbClr val="0085F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700"/>
                  <a:buFont typeface="Arial"/>
                  <a:buNone/>
                </a:pPr>
                <a:r>
                  <a:t/>
                </a:r>
                <a:endParaRPr b="0" i="0" sz="27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19"/>
              <p:cNvSpPr/>
              <p:nvPr/>
            </p:nvSpPr>
            <p:spPr>
              <a:xfrm rot="1800489">
                <a:off x="4658338" y="5453080"/>
                <a:ext cx="323920" cy="287900"/>
              </a:xfrm>
              <a:prstGeom prst="hexagon">
                <a:avLst>
                  <a:gd fmla="val 28735" name="adj"/>
                  <a:gd fmla="val 115470" name="vf"/>
                </a:avLst>
              </a:prstGeom>
              <a:solidFill>
                <a:srgbClr val="125A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700"/>
                  <a:buFont typeface="Arial"/>
                  <a:buNone/>
                </a:pPr>
                <a:r>
                  <a:t/>
                </a:r>
                <a:endParaRPr b="0" i="0" sz="27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26" name="Google Shape;226;p19"/>
            <p:cNvGrpSpPr/>
            <p:nvPr/>
          </p:nvGrpSpPr>
          <p:grpSpPr>
            <a:xfrm>
              <a:off x="3731781" y="1551178"/>
              <a:ext cx="4623300" cy="4623300"/>
              <a:chOff x="924229" y="1606109"/>
              <a:chExt cx="4623300" cy="4623300"/>
            </a:xfrm>
          </p:grpSpPr>
          <p:sp>
            <p:nvSpPr>
              <p:cNvPr id="227" name="Google Shape;227;p19"/>
              <p:cNvSpPr/>
              <p:nvPr/>
            </p:nvSpPr>
            <p:spPr>
              <a:xfrm>
                <a:off x="924229" y="1606109"/>
                <a:ext cx="4623300" cy="4623300"/>
              </a:xfrm>
              <a:prstGeom prst="blockArc">
                <a:avLst>
                  <a:gd fmla="val 18816148" name="adj1"/>
                  <a:gd fmla="val 2680603" name="adj2"/>
                  <a:gd fmla="val 1291" name="adj3"/>
                </a:avLst>
              </a:prstGeom>
              <a:solidFill>
                <a:srgbClr val="D8D8D8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700"/>
                  <a:buFont typeface="Arial"/>
                  <a:buNone/>
                </a:pPr>
                <a:r>
                  <a:t/>
                </a:r>
                <a:endParaRPr b="0" i="0" sz="27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9"/>
              <p:cNvSpPr/>
              <p:nvPr/>
            </p:nvSpPr>
            <p:spPr>
              <a:xfrm rot="-1800489">
                <a:off x="4702590" y="5453080"/>
                <a:ext cx="323920" cy="287900"/>
              </a:xfrm>
              <a:prstGeom prst="hexagon">
                <a:avLst>
                  <a:gd fmla="val 28734" name="adj"/>
                  <a:gd fmla="val 115470" name="vf"/>
                </a:avLst>
              </a:prstGeom>
              <a:solidFill>
                <a:srgbClr val="125AC4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700"/>
                  <a:buFont typeface="Arial"/>
                  <a:buNone/>
                </a:pPr>
                <a:r>
                  <a:t/>
                </a:r>
                <a:endParaRPr b="0" i="0" sz="2700" u="none" cap="none" strike="noStrike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229" name="Google Shape;229;p19"/>
          <p:cNvSpPr/>
          <p:nvPr/>
        </p:nvSpPr>
        <p:spPr>
          <a:xfrm rot="2640591">
            <a:off x="10500087" y="2942408"/>
            <a:ext cx="1227579" cy="388261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19"/>
          <p:cNvSpPr/>
          <p:nvPr/>
        </p:nvSpPr>
        <p:spPr>
          <a:xfrm>
            <a:off x="11554800" y="8139600"/>
            <a:ext cx="687300" cy="388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19"/>
          <p:cNvSpPr/>
          <p:nvPr/>
        </p:nvSpPr>
        <p:spPr>
          <a:xfrm>
            <a:off x="5948100" y="8139600"/>
            <a:ext cx="687300" cy="388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19"/>
          <p:cNvSpPr/>
          <p:nvPr/>
        </p:nvSpPr>
        <p:spPr>
          <a:xfrm rot="-1679928">
            <a:off x="5857049" y="2890288"/>
            <a:ext cx="1399501" cy="1129624"/>
          </a:xfrm>
          <a:prstGeom prst="hexagon">
            <a:avLst>
              <a:gd fmla="val 28852" name="adj"/>
              <a:gd fmla="val 115470" name="vf"/>
            </a:avLst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19"/>
          <p:cNvSpPr txBox="1"/>
          <p:nvPr/>
        </p:nvSpPr>
        <p:spPr>
          <a:xfrm>
            <a:off x="12094150" y="4950000"/>
            <a:ext cx="768000" cy="1656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19"/>
          <p:cNvSpPr txBox="1"/>
          <p:nvPr/>
        </p:nvSpPr>
        <p:spPr>
          <a:xfrm>
            <a:off x="0" y="402697"/>
            <a:ext cx="18306000" cy="11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8100">
                <a:solidFill>
                  <a:srgbClr val="262626"/>
                </a:solidFill>
              </a:rPr>
              <a:t>Instrumente (frontend)</a:t>
            </a:r>
            <a:endParaRPr sz="8100">
              <a:solidFill>
                <a:srgbClr val="262626"/>
              </a:solidFill>
            </a:endParaRPr>
          </a:p>
        </p:txBody>
      </p:sp>
      <p:grpSp>
        <p:nvGrpSpPr>
          <p:cNvPr id="235" name="Google Shape;235;p19"/>
          <p:cNvGrpSpPr/>
          <p:nvPr/>
        </p:nvGrpSpPr>
        <p:grpSpPr>
          <a:xfrm>
            <a:off x="6326134" y="2559024"/>
            <a:ext cx="5544821" cy="7325298"/>
            <a:chOff x="4208236" y="1329133"/>
            <a:chExt cx="3928040" cy="5189358"/>
          </a:xfrm>
        </p:grpSpPr>
        <p:grpSp>
          <p:nvGrpSpPr>
            <p:cNvPr id="236" name="Google Shape;236;p19"/>
            <p:cNvGrpSpPr/>
            <p:nvPr/>
          </p:nvGrpSpPr>
          <p:grpSpPr>
            <a:xfrm>
              <a:off x="4208236" y="3329891"/>
              <a:ext cx="3928040" cy="3188600"/>
              <a:chOff x="1909260" y="41261"/>
              <a:chExt cx="8368215" cy="6792927"/>
            </a:xfrm>
          </p:grpSpPr>
          <p:sp>
            <p:nvSpPr>
              <p:cNvPr id="237" name="Google Shape;237;p19"/>
              <p:cNvSpPr/>
              <p:nvPr/>
            </p:nvSpPr>
            <p:spPr>
              <a:xfrm>
                <a:off x="3138487" y="1204913"/>
                <a:ext cx="2809875" cy="4229100"/>
              </a:xfrm>
              <a:custGeom>
                <a:rect b="b" l="l" r="r" t="t"/>
                <a:pathLst>
                  <a:path extrusionOk="0" h="4229100" w="2809875">
                    <a:moveTo>
                      <a:pt x="2814638" y="0"/>
                    </a:moveTo>
                    <a:lnTo>
                      <a:pt x="2814638" y="3486150"/>
                    </a:lnTo>
                    <a:lnTo>
                      <a:pt x="0" y="4229100"/>
                    </a:lnTo>
                    <a:lnTo>
                      <a:pt x="71438" y="1343025"/>
                    </a:lnTo>
                    <a:close/>
                  </a:path>
                </a:pathLst>
              </a:custGeom>
              <a:solidFill>
                <a:srgbClr val="00427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8" name="Google Shape;238;p19"/>
              <p:cNvSpPr/>
              <p:nvPr/>
            </p:nvSpPr>
            <p:spPr>
              <a:xfrm>
                <a:off x="5930914" y="1207770"/>
                <a:ext cx="2743200" cy="4219575"/>
              </a:xfrm>
              <a:custGeom>
                <a:rect b="b" l="l" r="r" t="t"/>
                <a:pathLst>
                  <a:path extrusionOk="0" h="4219575" w="2743200">
                    <a:moveTo>
                      <a:pt x="0" y="0"/>
                    </a:moveTo>
                    <a:lnTo>
                      <a:pt x="6668" y="3486150"/>
                    </a:lnTo>
                    <a:lnTo>
                      <a:pt x="2714625" y="4226243"/>
                    </a:lnTo>
                    <a:lnTo>
                      <a:pt x="2746058" y="1337310"/>
                    </a:lnTo>
                    <a:close/>
                  </a:path>
                </a:pathLst>
              </a:custGeom>
              <a:solidFill>
                <a:srgbClr val="0063B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39" name="Google Shape;239;p19"/>
              <p:cNvSpPr/>
              <p:nvPr/>
            </p:nvSpPr>
            <p:spPr>
              <a:xfrm>
                <a:off x="2310764" y="41261"/>
                <a:ext cx="3638550" cy="2524125"/>
              </a:xfrm>
              <a:custGeom>
                <a:rect b="b" l="l" r="r" t="t"/>
                <a:pathLst>
                  <a:path extrusionOk="0" h="2524125" w="3638550">
                    <a:moveTo>
                      <a:pt x="3642360" y="1185863"/>
                    </a:moveTo>
                    <a:lnTo>
                      <a:pt x="2727960" y="0"/>
                    </a:lnTo>
                    <a:lnTo>
                      <a:pt x="0" y="1385888"/>
                    </a:lnTo>
                    <a:lnTo>
                      <a:pt x="899160" y="2528888"/>
                    </a:lnTo>
                    <a:close/>
                  </a:path>
                </a:pathLst>
              </a:custGeom>
              <a:solidFill>
                <a:srgbClr val="0085F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0" name="Google Shape;240;p19"/>
              <p:cNvSpPr/>
              <p:nvPr/>
            </p:nvSpPr>
            <p:spPr>
              <a:xfrm>
                <a:off x="5930914" y="41261"/>
                <a:ext cx="3629025" cy="2524125"/>
              </a:xfrm>
              <a:custGeom>
                <a:rect b="b" l="l" r="r" t="t"/>
                <a:pathLst>
                  <a:path extrusionOk="0" h="2524125" w="3629025">
                    <a:moveTo>
                      <a:pt x="900113" y="0"/>
                    </a:moveTo>
                    <a:lnTo>
                      <a:pt x="0" y="1185863"/>
                    </a:lnTo>
                    <a:lnTo>
                      <a:pt x="2743200" y="2528888"/>
                    </a:lnTo>
                    <a:lnTo>
                      <a:pt x="3629025" y="1385888"/>
                    </a:lnTo>
                    <a:close/>
                  </a:path>
                </a:pathLst>
              </a:custGeom>
              <a:solidFill>
                <a:srgbClr val="0085F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1" name="Google Shape;241;p19"/>
              <p:cNvSpPr/>
              <p:nvPr/>
            </p:nvSpPr>
            <p:spPr>
              <a:xfrm>
                <a:off x="3138487" y="2547938"/>
                <a:ext cx="2809875" cy="4286250"/>
              </a:xfrm>
              <a:custGeom>
                <a:rect b="b" l="l" r="r" t="t"/>
                <a:pathLst>
                  <a:path extrusionOk="0" h="4286250" w="2809875">
                    <a:moveTo>
                      <a:pt x="2814638" y="1385888"/>
                    </a:moveTo>
                    <a:lnTo>
                      <a:pt x="2814638" y="4286250"/>
                    </a:lnTo>
                    <a:lnTo>
                      <a:pt x="0" y="2886075"/>
                    </a:lnTo>
                    <a:lnTo>
                      <a:pt x="71438" y="0"/>
                    </a:lnTo>
                    <a:close/>
                  </a:path>
                </a:pathLst>
              </a:custGeom>
              <a:solidFill>
                <a:srgbClr val="5EB5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2" name="Google Shape;242;p19"/>
              <p:cNvSpPr/>
              <p:nvPr/>
            </p:nvSpPr>
            <p:spPr>
              <a:xfrm>
                <a:off x="5930914" y="2547937"/>
                <a:ext cx="2743200" cy="4286250"/>
              </a:xfrm>
              <a:custGeom>
                <a:rect b="b" l="l" r="r" t="t"/>
                <a:pathLst>
                  <a:path extrusionOk="0" h="4286250" w="2743200">
                    <a:moveTo>
                      <a:pt x="2714625" y="2886075"/>
                    </a:moveTo>
                    <a:lnTo>
                      <a:pt x="0" y="4286250"/>
                    </a:lnTo>
                    <a:lnTo>
                      <a:pt x="0" y="1385888"/>
                    </a:lnTo>
                    <a:lnTo>
                      <a:pt x="2743200" y="0"/>
                    </a:lnTo>
                    <a:close/>
                  </a:path>
                </a:pathLst>
              </a:custGeom>
              <a:solidFill>
                <a:srgbClr val="0063B5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3" name="Google Shape;243;p19"/>
              <p:cNvSpPr/>
              <p:nvPr/>
            </p:nvSpPr>
            <p:spPr>
              <a:xfrm>
                <a:off x="5953125" y="2433638"/>
                <a:ext cx="4324350" cy="1495425"/>
              </a:xfrm>
              <a:custGeom>
                <a:rect b="b" l="l" r="r" t="t"/>
                <a:pathLst>
                  <a:path extrusionOk="0" h="1495425" w="4324350">
                    <a:moveTo>
                      <a:pt x="0" y="1500188"/>
                    </a:moveTo>
                    <a:lnTo>
                      <a:pt x="1543050" y="1427798"/>
                    </a:lnTo>
                    <a:lnTo>
                      <a:pt x="4329113" y="0"/>
                    </a:lnTo>
                    <a:lnTo>
                      <a:pt x="2743200" y="114300"/>
                    </a:lnTo>
                    <a:close/>
                  </a:path>
                </a:pathLst>
              </a:custGeom>
              <a:solidFill>
                <a:srgbClr val="93CE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44" name="Google Shape;244;p19"/>
              <p:cNvSpPr/>
              <p:nvPr/>
            </p:nvSpPr>
            <p:spPr>
              <a:xfrm>
                <a:off x="1909260" y="2433532"/>
                <a:ext cx="4038600" cy="1495425"/>
              </a:xfrm>
              <a:custGeom>
                <a:rect b="b" l="l" r="r" t="t"/>
                <a:pathLst>
                  <a:path extrusionOk="0" h="1495425" w="4038600">
                    <a:moveTo>
                      <a:pt x="1300665" y="114405"/>
                    </a:moveTo>
                    <a:lnTo>
                      <a:pt x="4043865" y="1500293"/>
                    </a:lnTo>
                    <a:lnTo>
                      <a:pt x="2672265" y="1427903"/>
                    </a:lnTo>
                    <a:cubicBezTo>
                      <a:pt x="2672265" y="1427903"/>
                      <a:pt x="-42360" y="-14182"/>
                      <a:pt x="502" y="105"/>
                    </a:cubicBezTo>
                    <a:cubicBezTo>
                      <a:pt x="43365" y="14393"/>
                      <a:pt x="1300665" y="114405"/>
                      <a:pt x="1300665" y="114405"/>
                    </a:cubicBezTo>
                    <a:close/>
                  </a:path>
                </a:pathLst>
              </a:custGeom>
              <a:solidFill>
                <a:srgbClr val="93CE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245" name="Google Shape;245;p19"/>
            <p:cNvSpPr/>
            <p:nvPr/>
          </p:nvSpPr>
          <p:spPr>
            <a:xfrm>
              <a:off x="5191297" y="1329133"/>
              <a:ext cx="1808632" cy="2720130"/>
            </a:xfrm>
            <a:custGeom>
              <a:rect b="b" l="l" r="r" t="t"/>
              <a:pathLst>
                <a:path extrusionOk="0" h="3791122" w="2520742">
                  <a:moveTo>
                    <a:pt x="1382768" y="3791123"/>
                  </a:moveTo>
                  <a:cubicBezTo>
                    <a:pt x="1302608" y="3791123"/>
                    <a:pt x="1222903" y="3791123"/>
                    <a:pt x="1142742" y="3791123"/>
                  </a:cubicBezTo>
                  <a:cubicBezTo>
                    <a:pt x="1140920" y="3790212"/>
                    <a:pt x="1139099" y="3789301"/>
                    <a:pt x="1137277" y="3788846"/>
                  </a:cubicBezTo>
                  <a:cubicBezTo>
                    <a:pt x="1068047" y="3779281"/>
                    <a:pt x="1022957" y="3736923"/>
                    <a:pt x="1009293" y="3668605"/>
                  </a:cubicBezTo>
                  <a:cubicBezTo>
                    <a:pt x="1003828" y="3642644"/>
                    <a:pt x="1003828" y="3642644"/>
                    <a:pt x="976500" y="3640822"/>
                  </a:cubicBezTo>
                  <a:cubicBezTo>
                    <a:pt x="855804" y="3633079"/>
                    <a:pt x="769723" y="3536522"/>
                    <a:pt x="775188" y="3416282"/>
                  </a:cubicBezTo>
                  <a:cubicBezTo>
                    <a:pt x="775188" y="3411727"/>
                    <a:pt x="774277" y="3406262"/>
                    <a:pt x="771545" y="3403073"/>
                  </a:cubicBezTo>
                  <a:cubicBezTo>
                    <a:pt x="715979" y="3342498"/>
                    <a:pt x="711880" y="3272813"/>
                    <a:pt x="741029" y="3200395"/>
                  </a:cubicBezTo>
                  <a:cubicBezTo>
                    <a:pt x="750594" y="3176711"/>
                    <a:pt x="750594" y="3161681"/>
                    <a:pt x="737841" y="3138908"/>
                  </a:cubicBezTo>
                  <a:cubicBezTo>
                    <a:pt x="704137" y="3078333"/>
                    <a:pt x="709602" y="3015935"/>
                    <a:pt x="738752" y="2954448"/>
                  </a:cubicBezTo>
                  <a:cubicBezTo>
                    <a:pt x="741029" y="2949438"/>
                    <a:pt x="741940" y="2940784"/>
                    <a:pt x="739207" y="2936230"/>
                  </a:cubicBezTo>
                  <a:cubicBezTo>
                    <a:pt x="693661" y="2862446"/>
                    <a:pt x="697760" y="2789573"/>
                    <a:pt x="742395" y="2717155"/>
                  </a:cubicBezTo>
                  <a:cubicBezTo>
                    <a:pt x="747405" y="2709412"/>
                    <a:pt x="746950" y="2704402"/>
                    <a:pt x="742851" y="2696204"/>
                  </a:cubicBezTo>
                  <a:cubicBezTo>
                    <a:pt x="728732" y="2669787"/>
                    <a:pt x="714612" y="2642915"/>
                    <a:pt x="702771" y="2615588"/>
                  </a:cubicBezTo>
                  <a:cubicBezTo>
                    <a:pt x="682730" y="2569587"/>
                    <a:pt x="666789" y="2521764"/>
                    <a:pt x="645383" y="2476218"/>
                  </a:cubicBezTo>
                  <a:cubicBezTo>
                    <a:pt x="599382" y="2378750"/>
                    <a:pt x="531974" y="2296313"/>
                    <a:pt x="460467" y="2217063"/>
                  </a:cubicBezTo>
                  <a:cubicBezTo>
                    <a:pt x="395792" y="2145101"/>
                    <a:pt x="327929" y="2076327"/>
                    <a:pt x="266442" y="2001632"/>
                  </a:cubicBezTo>
                  <a:cubicBezTo>
                    <a:pt x="117963" y="1822637"/>
                    <a:pt x="33248" y="1615860"/>
                    <a:pt x="8198" y="1384487"/>
                  </a:cubicBezTo>
                  <a:cubicBezTo>
                    <a:pt x="5465" y="1357615"/>
                    <a:pt x="2733" y="1330743"/>
                    <a:pt x="0" y="1303871"/>
                  </a:cubicBezTo>
                  <a:cubicBezTo>
                    <a:pt x="0" y="1264247"/>
                    <a:pt x="0" y="1225077"/>
                    <a:pt x="0" y="1185453"/>
                  </a:cubicBezTo>
                  <a:cubicBezTo>
                    <a:pt x="911" y="1181354"/>
                    <a:pt x="1822" y="1176799"/>
                    <a:pt x="2277" y="1172700"/>
                  </a:cubicBezTo>
                  <a:cubicBezTo>
                    <a:pt x="14119" y="976398"/>
                    <a:pt x="66952" y="791938"/>
                    <a:pt x="165331" y="622052"/>
                  </a:cubicBezTo>
                  <a:cubicBezTo>
                    <a:pt x="339316" y="321906"/>
                    <a:pt x="592550" y="123782"/>
                    <a:pt x="930499" y="38611"/>
                  </a:cubicBezTo>
                  <a:cubicBezTo>
                    <a:pt x="1110860" y="-6934"/>
                    <a:pt x="1293954" y="-9212"/>
                    <a:pt x="1477048" y="16294"/>
                  </a:cubicBezTo>
                  <a:cubicBezTo>
                    <a:pt x="1710242" y="48631"/>
                    <a:pt x="1918841" y="140634"/>
                    <a:pt x="2093281" y="298677"/>
                  </a:cubicBezTo>
                  <a:cubicBezTo>
                    <a:pt x="2414379" y="590626"/>
                    <a:pt x="2555115" y="955902"/>
                    <a:pt x="2513669" y="1388131"/>
                  </a:cubicBezTo>
                  <a:cubicBezTo>
                    <a:pt x="2491806" y="1614038"/>
                    <a:pt x="2406181" y="1816716"/>
                    <a:pt x="2264078" y="1993434"/>
                  </a:cubicBezTo>
                  <a:cubicBezTo>
                    <a:pt x="2205324" y="2066307"/>
                    <a:pt x="2140194" y="2134170"/>
                    <a:pt x="2075519" y="2202033"/>
                  </a:cubicBezTo>
                  <a:cubicBezTo>
                    <a:pt x="1967575" y="2314986"/>
                    <a:pt x="1880583" y="2440693"/>
                    <a:pt x="1829116" y="2589627"/>
                  </a:cubicBezTo>
                  <a:cubicBezTo>
                    <a:pt x="1816363" y="2626064"/>
                    <a:pt x="1797234" y="2660678"/>
                    <a:pt x="1779927" y="2695293"/>
                  </a:cubicBezTo>
                  <a:cubicBezTo>
                    <a:pt x="1775372" y="2704402"/>
                    <a:pt x="1774917" y="2709868"/>
                    <a:pt x="1780382" y="2718521"/>
                  </a:cubicBezTo>
                  <a:cubicBezTo>
                    <a:pt x="1823195" y="2788662"/>
                    <a:pt x="1827750" y="2860168"/>
                    <a:pt x="1784481" y="2932131"/>
                  </a:cubicBezTo>
                  <a:cubicBezTo>
                    <a:pt x="1779016" y="2941240"/>
                    <a:pt x="1779016" y="2946705"/>
                    <a:pt x="1783571" y="2955814"/>
                  </a:cubicBezTo>
                  <a:cubicBezTo>
                    <a:pt x="1813631" y="3017757"/>
                    <a:pt x="1818185" y="3081065"/>
                    <a:pt x="1783115" y="3141186"/>
                  </a:cubicBezTo>
                  <a:cubicBezTo>
                    <a:pt x="1770818" y="3162137"/>
                    <a:pt x="1771729" y="3175800"/>
                    <a:pt x="1780382" y="3197207"/>
                  </a:cubicBezTo>
                  <a:cubicBezTo>
                    <a:pt x="1809987" y="3270536"/>
                    <a:pt x="1807254" y="3340676"/>
                    <a:pt x="1750778" y="3402618"/>
                  </a:cubicBezTo>
                  <a:cubicBezTo>
                    <a:pt x="1748045" y="3405806"/>
                    <a:pt x="1746679" y="3411727"/>
                    <a:pt x="1747134" y="3415826"/>
                  </a:cubicBezTo>
                  <a:cubicBezTo>
                    <a:pt x="1756699" y="3511928"/>
                    <a:pt x="1682004" y="3631257"/>
                    <a:pt x="1543089" y="3640367"/>
                  </a:cubicBezTo>
                  <a:cubicBezTo>
                    <a:pt x="1517584" y="3642188"/>
                    <a:pt x="1517584" y="3642188"/>
                    <a:pt x="1512574" y="3667239"/>
                  </a:cubicBezTo>
                  <a:cubicBezTo>
                    <a:pt x="1499365" y="3730092"/>
                    <a:pt x="1462929" y="3770627"/>
                    <a:pt x="1399620" y="3786568"/>
                  </a:cubicBezTo>
                  <a:cubicBezTo>
                    <a:pt x="1394155" y="3788390"/>
                    <a:pt x="1388234" y="3789757"/>
                    <a:pt x="1382768" y="3791123"/>
                  </a:cubicBezTo>
                  <a:close/>
                  <a:moveTo>
                    <a:pt x="1561307" y="1757051"/>
                  </a:moveTo>
                  <a:cubicBezTo>
                    <a:pt x="1565407" y="1739289"/>
                    <a:pt x="1569050" y="1721981"/>
                    <a:pt x="1573149" y="1704218"/>
                  </a:cubicBezTo>
                  <a:cubicBezTo>
                    <a:pt x="1649666" y="1722892"/>
                    <a:pt x="1697034" y="1768893"/>
                    <a:pt x="1716163" y="1844499"/>
                  </a:cubicBezTo>
                  <a:cubicBezTo>
                    <a:pt x="1743946" y="1841311"/>
                    <a:pt x="1769451" y="1833568"/>
                    <a:pt x="1791313" y="1818083"/>
                  </a:cubicBezTo>
                  <a:cubicBezTo>
                    <a:pt x="1823195" y="1795765"/>
                    <a:pt x="1840503" y="1765249"/>
                    <a:pt x="1839136" y="1725169"/>
                  </a:cubicBezTo>
                  <a:cubicBezTo>
                    <a:pt x="1837314" y="1683267"/>
                    <a:pt x="1816363" y="1651385"/>
                    <a:pt x="1785848" y="1624969"/>
                  </a:cubicBezTo>
                  <a:cubicBezTo>
                    <a:pt x="1773095" y="1614038"/>
                    <a:pt x="1758065" y="1604929"/>
                    <a:pt x="1744857" y="1595364"/>
                  </a:cubicBezTo>
                  <a:cubicBezTo>
                    <a:pt x="1746223" y="1577146"/>
                    <a:pt x="1749411" y="1559838"/>
                    <a:pt x="1748956" y="1542075"/>
                  </a:cubicBezTo>
                  <a:cubicBezTo>
                    <a:pt x="1747134" y="1483322"/>
                    <a:pt x="1707054" y="1451440"/>
                    <a:pt x="1650577" y="1467381"/>
                  </a:cubicBezTo>
                  <a:cubicBezTo>
                    <a:pt x="1623705" y="1475123"/>
                    <a:pt x="1599566" y="1491520"/>
                    <a:pt x="1572238" y="1504728"/>
                  </a:cubicBezTo>
                  <a:cubicBezTo>
                    <a:pt x="1564496" y="1500174"/>
                    <a:pt x="1553109" y="1491975"/>
                    <a:pt x="1540812" y="1486054"/>
                  </a:cubicBezTo>
                  <a:cubicBezTo>
                    <a:pt x="1518950" y="1475123"/>
                    <a:pt x="1495266" y="1470569"/>
                    <a:pt x="1470671" y="1474668"/>
                  </a:cubicBezTo>
                  <a:cubicBezTo>
                    <a:pt x="1425126" y="1482411"/>
                    <a:pt x="1391877" y="1508372"/>
                    <a:pt x="1369560" y="1547086"/>
                  </a:cubicBezTo>
                  <a:cubicBezTo>
                    <a:pt x="1319915" y="1634078"/>
                    <a:pt x="1331301" y="1718793"/>
                    <a:pt x="1383679" y="1800775"/>
                  </a:cubicBezTo>
                  <a:cubicBezTo>
                    <a:pt x="1392788" y="1815350"/>
                    <a:pt x="1404175" y="1828103"/>
                    <a:pt x="1411917" y="1838123"/>
                  </a:cubicBezTo>
                  <a:cubicBezTo>
                    <a:pt x="1390966" y="1873193"/>
                    <a:pt x="1367283" y="1904619"/>
                    <a:pt x="1352253" y="1940145"/>
                  </a:cubicBezTo>
                  <a:cubicBezTo>
                    <a:pt x="1319915" y="2015295"/>
                    <a:pt x="1319915" y="2090446"/>
                    <a:pt x="1368194" y="2159675"/>
                  </a:cubicBezTo>
                  <a:cubicBezTo>
                    <a:pt x="1406907" y="2214786"/>
                    <a:pt x="1461107" y="2239380"/>
                    <a:pt x="1528970" y="2227539"/>
                  </a:cubicBezTo>
                  <a:cubicBezTo>
                    <a:pt x="1574516" y="2219796"/>
                    <a:pt x="1611863" y="2195201"/>
                    <a:pt x="1645112" y="2163319"/>
                  </a:cubicBezTo>
                  <a:cubicBezTo>
                    <a:pt x="1651943" y="2156943"/>
                    <a:pt x="1656953" y="2156032"/>
                    <a:pt x="1666063" y="2159220"/>
                  </a:cubicBezTo>
                  <a:cubicBezTo>
                    <a:pt x="1684281" y="2165141"/>
                    <a:pt x="1702955" y="2170151"/>
                    <a:pt x="1721628" y="2173795"/>
                  </a:cubicBezTo>
                  <a:cubicBezTo>
                    <a:pt x="1782204" y="2184270"/>
                    <a:pt x="1837770" y="2161497"/>
                    <a:pt x="1866919" y="2113674"/>
                  </a:cubicBezTo>
                  <a:cubicBezTo>
                    <a:pt x="1882405" y="2089080"/>
                    <a:pt x="1890603" y="2061752"/>
                    <a:pt x="1891969" y="2032603"/>
                  </a:cubicBezTo>
                  <a:cubicBezTo>
                    <a:pt x="1892880" y="2010286"/>
                    <a:pt x="1891969" y="1987513"/>
                    <a:pt x="1891969" y="1965195"/>
                  </a:cubicBezTo>
                  <a:cubicBezTo>
                    <a:pt x="1905633" y="1967472"/>
                    <a:pt x="1918386" y="1969750"/>
                    <a:pt x="1931139" y="1971572"/>
                  </a:cubicBezTo>
                  <a:cubicBezTo>
                    <a:pt x="2033617" y="1986602"/>
                    <a:pt x="2119243" y="1916917"/>
                    <a:pt x="2122431" y="1813528"/>
                  </a:cubicBezTo>
                  <a:cubicBezTo>
                    <a:pt x="2123342" y="1780735"/>
                    <a:pt x="2118332" y="1747487"/>
                    <a:pt x="2116054" y="1712872"/>
                  </a:cubicBezTo>
                  <a:cubicBezTo>
                    <a:pt x="2114233" y="1713783"/>
                    <a:pt x="2115143" y="1713327"/>
                    <a:pt x="2116054" y="1712872"/>
                  </a:cubicBezTo>
                  <a:cubicBezTo>
                    <a:pt x="2118787" y="1711961"/>
                    <a:pt x="2121520" y="1711050"/>
                    <a:pt x="2124253" y="1709684"/>
                  </a:cubicBezTo>
                  <a:cubicBezTo>
                    <a:pt x="2175264" y="1690555"/>
                    <a:pt x="2218532" y="1660494"/>
                    <a:pt x="2252236" y="1617681"/>
                  </a:cubicBezTo>
                  <a:cubicBezTo>
                    <a:pt x="2331030" y="1517481"/>
                    <a:pt x="2343783" y="1349417"/>
                    <a:pt x="2280019" y="1238741"/>
                  </a:cubicBezTo>
                  <a:cubicBezTo>
                    <a:pt x="2245404" y="1178621"/>
                    <a:pt x="2193027" y="1149016"/>
                    <a:pt x="2123797" y="1150382"/>
                  </a:cubicBezTo>
                  <a:cubicBezTo>
                    <a:pt x="2045003" y="1151749"/>
                    <a:pt x="2000368" y="1206859"/>
                    <a:pt x="2015854" y="1284287"/>
                  </a:cubicBezTo>
                  <a:cubicBezTo>
                    <a:pt x="2019497" y="1302960"/>
                    <a:pt x="2025874" y="1320723"/>
                    <a:pt x="2029973" y="1335298"/>
                  </a:cubicBezTo>
                  <a:cubicBezTo>
                    <a:pt x="1996269" y="1326644"/>
                    <a:pt x="1961199" y="1314802"/>
                    <a:pt x="1925673" y="1309337"/>
                  </a:cubicBezTo>
                  <a:cubicBezTo>
                    <a:pt x="1870563" y="1300683"/>
                    <a:pt x="1819552" y="1312070"/>
                    <a:pt x="1784481" y="1359893"/>
                  </a:cubicBezTo>
                  <a:cubicBezTo>
                    <a:pt x="1770818" y="1378566"/>
                    <a:pt x="1763075" y="1401795"/>
                    <a:pt x="1753055" y="1423201"/>
                  </a:cubicBezTo>
                  <a:cubicBezTo>
                    <a:pt x="1749411" y="1430488"/>
                    <a:pt x="1751233" y="1435954"/>
                    <a:pt x="1758520" y="1441875"/>
                  </a:cubicBezTo>
                  <a:cubicBezTo>
                    <a:pt x="1790858" y="1469658"/>
                    <a:pt x="1807710" y="1506094"/>
                    <a:pt x="1807710" y="1548452"/>
                  </a:cubicBezTo>
                  <a:cubicBezTo>
                    <a:pt x="1807710" y="1563938"/>
                    <a:pt x="1812720" y="1571680"/>
                    <a:pt x="1823651" y="1580789"/>
                  </a:cubicBezTo>
                  <a:cubicBezTo>
                    <a:pt x="1882405" y="1629979"/>
                    <a:pt x="1908821" y="1691921"/>
                    <a:pt x="1888781" y="1767527"/>
                  </a:cubicBezTo>
                  <a:cubicBezTo>
                    <a:pt x="1869196" y="1841311"/>
                    <a:pt x="1815453" y="1880936"/>
                    <a:pt x="1743035" y="1895966"/>
                  </a:cubicBezTo>
                  <a:cubicBezTo>
                    <a:pt x="1723450" y="1900065"/>
                    <a:pt x="1716163" y="1906441"/>
                    <a:pt x="1710697" y="1926026"/>
                  </a:cubicBezTo>
                  <a:cubicBezTo>
                    <a:pt x="1692935" y="1989334"/>
                    <a:pt x="1649211" y="2030326"/>
                    <a:pt x="1588179" y="2056287"/>
                  </a:cubicBezTo>
                  <a:cubicBezTo>
                    <a:pt x="1581348" y="2038524"/>
                    <a:pt x="1574971" y="2022127"/>
                    <a:pt x="1568595" y="2005275"/>
                  </a:cubicBezTo>
                  <a:cubicBezTo>
                    <a:pt x="1625982" y="1977948"/>
                    <a:pt x="1664241" y="1936501"/>
                    <a:pt x="1662874" y="1871371"/>
                  </a:cubicBezTo>
                  <a:cubicBezTo>
                    <a:pt x="1661508" y="1807607"/>
                    <a:pt x="1618695" y="1775270"/>
                    <a:pt x="1561307" y="1757051"/>
                  </a:cubicBezTo>
                  <a:close/>
                  <a:moveTo>
                    <a:pt x="776555" y="1591265"/>
                  </a:moveTo>
                  <a:cubicBezTo>
                    <a:pt x="752871" y="1613127"/>
                    <a:pt x="728732" y="1631345"/>
                    <a:pt x="709602" y="1654118"/>
                  </a:cubicBezTo>
                  <a:cubicBezTo>
                    <a:pt x="685008" y="1683267"/>
                    <a:pt x="675899" y="1718793"/>
                    <a:pt x="685919" y="1756596"/>
                  </a:cubicBezTo>
                  <a:cubicBezTo>
                    <a:pt x="698671" y="1805330"/>
                    <a:pt x="750138" y="1842222"/>
                    <a:pt x="805248" y="1843133"/>
                  </a:cubicBezTo>
                  <a:cubicBezTo>
                    <a:pt x="838041" y="1757507"/>
                    <a:pt x="887686" y="1710139"/>
                    <a:pt x="949173" y="1705585"/>
                  </a:cubicBezTo>
                  <a:cubicBezTo>
                    <a:pt x="952817" y="1722437"/>
                    <a:pt x="956460" y="1739744"/>
                    <a:pt x="960104" y="1756140"/>
                  </a:cubicBezTo>
                  <a:cubicBezTo>
                    <a:pt x="891330" y="1784834"/>
                    <a:pt x="862181" y="1813528"/>
                    <a:pt x="858992" y="1861806"/>
                  </a:cubicBezTo>
                  <a:cubicBezTo>
                    <a:pt x="854438" y="1931947"/>
                    <a:pt x="893607" y="1975671"/>
                    <a:pt x="953272" y="2004820"/>
                  </a:cubicBezTo>
                  <a:cubicBezTo>
                    <a:pt x="946440" y="2021672"/>
                    <a:pt x="940064" y="2038068"/>
                    <a:pt x="933232" y="2055376"/>
                  </a:cubicBezTo>
                  <a:cubicBezTo>
                    <a:pt x="862636" y="2024860"/>
                    <a:pt x="818001" y="1974304"/>
                    <a:pt x="804338" y="1901431"/>
                  </a:cubicBezTo>
                  <a:cubicBezTo>
                    <a:pt x="783386" y="1895966"/>
                    <a:pt x="764713" y="1892322"/>
                    <a:pt x="746494" y="1885946"/>
                  </a:cubicBezTo>
                  <a:cubicBezTo>
                    <a:pt x="669522" y="1859074"/>
                    <a:pt x="623521" y="1792577"/>
                    <a:pt x="627165" y="1711050"/>
                  </a:cubicBezTo>
                  <a:cubicBezTo>
                    <a:pt x="629897" y="1653207"/>
                    <a:pt x="659047" y="1609028"/>
                    <a:pt x="703681" y="1573502"/>
                  </a:cubicBezTo>
                  <a:cubicBezTo>
                    <a:pt x="708236" y="1569858"/>
                    <a:pt x="712791" y="1563027"/>
                    <a:pt x="712791" y="1557561"/>
                  </a:cubicBezTo>
                  <a:cubicBezTo>
                    <a:pt x="711880" y="1509738"/>
                    <a:pt x="728276" y="1470113"/>
                    <a:pt x="764257" y="1438231"/>
                  </a:cubicBezTo>
                  <a:cubicBezTo>
                    <a:pt x="766990" y="1435499"/>
                    <a:pt x="769723" y="1429578"/>
                    <a:pt x="768812" y="1426389"/>
                  </a:cubicBezTo>
                  <a:cubicBezTo>
                    <a:pt x="759703" y="1391775"/>
                    <a:pt x="745128" y="1360348"/>
                    <a:pt x="716890" y="1337120"/>
                  </a:cubicBezTo>
                  <a:cubicBezTo>
                    <a:pt x="675899" y="1302960"/>
                    <a:pt x="627620" y="1300228"/>
                    <a:pt x="578431" y="1310248"/>
                  </a:cubicBezTo>
                  <a:cubicBezTo>
                    <a:pt x="548371" y="1316624"/>
                    <a:pt x="519221" y="1327100"/>
                    <a:pt x="490527" y="1335298"/>
                  </a:cubicBezTo>
                  <a:cubicBezTo>
                    <a:pt x="494627" y="1321179"/>
                    <a:pt x="500092" y="1305693"/>
                    <a:pt x="503736" y="1290208"/>
                  </a:cubicBezTo>
                  <a:cubicBezTo>
                    <a:pt x="524231" y="1201394"/>
                    <a:pt x="464111" y="1135352"/>
                    <a:pt x="373930" y="1148561"/>
                  </a:cubicBezTo>
                  <a:cubicBezTo>
                    <a:pt x="302424" y="1159036"/>
                    <a:pt x="256422" y="1203215"/>
                    <a:pt x="227729" y="1266524"/>
                  </a:cubicBezTo>
                  <a:cubicBezTo>
                    <a:pt x="195847" y="1336664"/>
                    <a:pt x="195391" y="1409993"/>
                    <a:pt x="209966" y="1483777"/>
                  </a:cubicBezTo>
                  <a:cubicBezTo>
                    <a:pt x="229550" y="1584433"/>
                    <a:pt x="283750" y="1659584"/>
                    <a:pt x="379851" y="1701030"/>
                  </a:cubicBezTo>
                  <a:cubicBezTo>
                    <a:pt x="389416" y="1705129"/>
                    <a:pt x="398981" y="1708317"/>
                    <a:pt x="408090" y="1711961"/>
                  </a:cubicBezTo>
                  <a:cubicBezTo>
                    <a:pt x="404901" y="1730179"/>
                    <a:pt x="400802" y="1747031"/>
                    <a:pt x="398981" y="1763883"/>
                  </a:cubicBezTo>
                  <a:cubicBezTo>
                    <a:pt x="397614" y="1781646"/>
                    <a:pt x="397159" y="1799409"/>
                    <a:pt x="398525" y="1817172"/>
                  </a:cubicBezTo>
                  <a:cubicBezTo>
                    <a:pt x="404901" y="1908718"/>
                    <a:pt x="473220" y="1972027"/>
                    <a:pt x="564312" y="1971116"/>
                  </a:cubicBezTo>
                  <a:cubicBezTo>
                    <a:pt x="585718" y="1971116"/>
                    <a:pt x="607125" y="1966562"/>
                    <a:pt x="629442" y="1963829"/>
                  </a:cubicBezTo>
                  <a:cubicBezTo>
                    <a:pt x="628986" y="1968839"/>
                    <a:pt x="628531" y="1973849"/>
                    <a:pt x="628531" y="1979314"/>
                  </a:cubicBezTo>
                  <a:cubicBezTo>
                    <a:pt x="629897" y="2005275"/>
                    <a:pt x="628076" y="2031692"/>
                    <a:pt x="633086" y="2057198"/>
                  </a:cubicBezTo>
                  <a:cubicBezTo>
                    <a:pt x="644472" y="2120506"/>
                    <a:pt x="685463" y="2161953"/>
                    <a:pt x="745128" y="2171517"/>
                  </a:cubicBezTo>
                  <a:cubicBezTo>
                    <a:pt x="782476" y="2177438"/>
                    <a:pt x="818912" y="2171062"/>
                    <a:pt x="853982" y="2157398"/>
                  </a:cubicBezTo>
                  <a:cubicBezTo>
                    <a:pt x="864002" y="2153755"/>
                    <a:pt x="869468" y="2156032"/>
                    <a:pt x="877211" y="2162408"/>
                  </a:cubicBezTo>
                  <a:cubicBezTo>
                    <a:pt x="896340" y="2177894"/>
                    <a:pt x="915925" y="2192924"/>
                    <a:pt x="936876" y="2205677"/>
                  </a:cubicBezTo>
                  <a:cubicBezTo>
                    <a:pt x="966936" y="2222984"/>
                    <a:pt x="999729" y="2231638"/>
                    <a:pt x="1034799" y="2227539"/>
                  </a:cubicBezTo>
                  <a:cubicBezTo>
                    <a:pt x="1103117" y="2219796"/>
                    <a:pt x="1148663" y="2180627"/>
                    <a:pt x="1174169" y="2118684"/>
                  </a:cubicBezTo>
                  <a:cubicBezTo>
                    <a:pt x="1204684" y="2043534"/>
                    <a:pt x="1191476" y="1971572"/>
                    <a:pt x="1151851" y="1903253"/>
                  </a:cubicBezTo>
                  <a:cubicBezTo>
                    <a:pt x="1138643" y="1880936"/>
                    <a:pt x="1122247" y="1860440"/>
                    <a:pt x="1106761" y="1838123"/>
                  </a:cubicBezTo>
                  <a:cubicBezTo>
                    <a:pt x="1109494" y="1834935"/>
                    <a:pt x="1113137" y="1830835"/>
                    <a:pt x="1116326" y="1826736"/>
                  </a:cubicBezTo>
                  <a:cubicBezTo>
                    <a:pt x="1155495" y="1780280"/>
                    <a:pt x="1180090" y="1727447"/>
                    <a:pt x="1181912" y="1665504"/>
                  </a:cubicBezTo>
                  <a:cubicBezTo>
                    <a:pt x="1183733" y="1604473"/>
                    <a:pt x="1165971" y="1550729"/>
                    <a:pt x="1120880" y="1507916"/>
                  </a:cubicBezTo>
                  <a:cubicBezTo>
                    <a:pt x="1076701" y="1465559"/>
                    <a:pt x="1017491" y="1459638"/>
                    <a:pt x="966025" y="1491520"/>
                  </a:cubicBezTo>
                  <a:cubicBezTo>
                    <a:pt x="958737" y="1496074"/>
                    <a:pt x="951450" y="1501084"/>
                    <a:pt x="947807" y="1503817"/>
                  </a:cubicBezTo>
                  <a:cubicBezTo>
                    <a:pt x="923212" y="1490609"/>
                    <a:pt x="901805" y="1475123"/>
                    <a:pt x="878122" y="1466925"/>
                  </a:cubicBezTo>
                  <a:cubicBezTo>
                    <a:pt x="818457" y="1445974"/>
                    <a:pt x="772911" y="1479678"/>
                    <a:pt x="772456" y="1542531"/>
                  </a:cubicBezTo>
                  <a:cubicBezTo>
                    <a:pt x="772911" y="1561205"/>
                    <a:pt x="775188" y="1578057"/>
                    <a:pt x="776555" y="1591265"/>
                  </a:cubicBezTo>
                  <a:close/>
                  <a:moveTo>
                    <a:pt x="1617784" y="559199"/>
                  </a:moveTo>
                  <a:cubicBezTo>
                    <a:pt x="1614596" y="608388"/>
                    <a:pt x="1655132" y="661221"/>
                    <a:pt x="1705687" y="673974"/>
                  </a:cubicBezTo>
                  <a:cubicBezTo>
                    <a:pt x="1747589" y="684450"/>
                    <a:pt x="1788125" y="677618"/>
                    <a:pt x="1827294" y="661677"/>
                  </a:cubicBezTo>
                  <a:cubicBezTo>
                    <a:pt x="1888326" y="636627"/>
                    <a:pt x="1937971" y="597913"/>
                    <a:pt x="1961199" y="534149"/>
                  </a:cubicBezTo>
                  <a:cubicBezTo>
                    <a:pt x="1980328" y="481316"/>
                    <a:pt x="1969397" y="432582"/>
                    <a:pt x="1931594" y="391591"/>
                  </a:cubicBezTo>
                  <a:cubicBezTo>
                    <a:pt x="1895158" y="351966"/>
                    <a:pt x="1848701" y="342401"/>
                    <a:pt x="1797690" y="358798"/>
                  </a:cubicBezTo>
                  <a:cubicBezTo>
                    <a:pt x="1788581" y="361986"/>
                    <a:pt x="1785392" y="357887"/>
                    <a:pt x="1781293" y="351966"/>
                  </a:cubicBezTo>
                  <a:cubicBezTo>
                    <a:pt x="1753966" y="312341"/>
                    <a:pt x="1724361" y="274994"/>
                    <a:pt x="1686103" y="245389"/>
                  </a:cubicBezTo>
                  <a:cubicBezTo>
                    <a:pt x="1654676" y="221250"/>
                    <a:pt x="1620517" y="202576"/>
                    <a:pt x="1579981" y="201210"/>
                  </a:cubicBezTo>
                  <a:cubicBezTo>
                    <a:pt x="1516217" y="198932"/>
                    <a:pt x="1467483" y="228537"/>
                    <a:pt x="1431958" y="279093"/>
                  </a:cubicBezTo>
                  <a:cubicBezTo>
                    <a:pt x="1368649" y="368818"/>
                    <a:pt x="1365461" y="466286"/>
                    <a:pt x="1404630" y="566031"/>
                  </a:cubicBezTo>
                  <a:cubicBezTo>
                    <a:pt x="1416472" y="595636"/>
                    <a:pt x="1433779" y="622508"/>
                    <a:pt x="1449265" y="651657"/>
                  </a:cubicBezTo>
                  <a:cubicBezTo>
                    <a:pt x="1397798" y="709044"/>
                    <a:pt x="1367283" y="777363"/>
                    <a:pt x="1373659" y="859345"/>
                  </a:cubicBezTo>
                  <a:cubicBezTo>
                    <a:pt x="1380035" y="940417"/>
                    <a:pt x="1421482" y="1003270"/>
                    <a:pt x="1480236" y="1056103"/>
                  </a:cubicBezTo>
                  <a:cubicBezTo>
                    <a:pt x="1355896" y="1164046"/>
                    <a:pt x="1340866" y="1329832"/>
                    <a:pt x="1411462" y="1434588"/>
                  </a:cubicBezTo>
                  <a:cubicBezTo>
                    <a:pt x="1412828" y="1434588"/>
                    <a:pt x="1414195" y="1434588"/>
                    <a:pt x="1415561" y="1434132"/>
                  </a:cubicBezTo>
                  <a:cubicBezTo>
                    <a:pt x="1466572" y="1415458"/>
                    <a:pt x="1517584" y="1413181"/>
                    <a:pt x="1568139" y="1434588"/>
                  </a:cubicBezTo>
                  <a:cubicBezTo>
                    <a:pt x="1570872" y="1435954"/>
                    <a:pt x="1575882" y="1435043"/>
                    <a:pt x="1578615" y="1433221"/>
                  </a:cubicBezTo>
                  <a:cubicBezTo>
                    <a:pt x="1615507" y="1409537"/>
                    <a:pt x="1655587" y="1402250"/>
                    <a:pt x="1698400" y="1409537"/>
                  </a:cubicBezTo>
                  <a:cubicBezTo>
                    <a:pt x="1740758" y="1281099"/>
                    <a:pt x="1830483" y="1234186"/>
                    <a:pt x="1957555" y="1255593"/>
                  </a:cubicBezTo>
                  <a:cubicBezTo>
                    <a:pt x="1964842" y="1226444"/>
                    <a:pt x="1971674" y="1198205"/>
                    <a:pt x="1978506" y="1171333"/>
                  </a:cubicBezTo>
                  <a:cubicBezTo>
                    <a:pt x="1957555" y="1164957"/>
                    <a:pt x="1933871" y="1160402"/>
                    <a:pt x="1912009" y="1150382"/>
                  </a:cubicBezTo>
                  <a:cubicBezTo>
                    <a:pt x="1890148" y="1140362"/>
                    <a:pt x="1870107" y="1125788"/>
                    <a:pt x="1848701" y="1113035"/>
                  </a:cubicBezTo>
                  <a:cubicBezTo>
                    <a:pt x="1794046" y="1172700"/>
                    <a:pt x="1717529" y="1189552"/>
                    <a:pt x="1637824" y="1144006"/>
                  </a:cubicBezTo>
                  <a:cubicBezTo>
                    <a:pt x="1616873" y="1184542"/>
                    <a:pt x="1587268" y="1215968"/>
                    <a:pt x="1543089" y="1234642"/>
                  </a:cubicBezTo>
                  <a:cubicBezTo>
                    <a:pt x="1536257" y="1217790"/>
                    <a:pt x="1529425" y="1201394"/>
                    <a:pt x="1522593" y="1184542"/>
                  </a:cubicBezTo>
                  <a:cubicBezTo>
                    <a:pt x="1569506" y="1160858"/>
                    <a:pt x="1595011" y="1122599"/>
                    <a:pt x="1600021" y="1072044"/>
                  </a:cubicBezTo>
                  <a:cubicBezTo>
                    <a:pt x="1605487" y="1020122"/>
                    <a:pt x="1584536" y="979130"/>
                    <a:pt x="1542634" y="948159"/>
                  </a:cubicBezTo>
                  <a:cubicBezTo>
                    <a:pt x="1553109" y="932674"/>
                    <a:pt x="1563129" y="918099"/>
                    <a:pt x="1573605" y="903069"/>
                  </a:cubicBezTo>
                  <a:cubicBezTo>
                    <a:pt x="1578159" y="906257"/>
                    <a:pt x="1582258" y="908535"/>
                    <a:pt x="1585447" y="911267"/>
                  </a:cubicBezTo>
                  <a:cubicBezTo>
                    <a:pt x="1635091" y="953169"/>
                    <a:pt x="1657864" y="1006913"/>
                    <a:pt x="1655587" y="1071588"/>
                  </a:cubicBezTo>
                  <a:cubicBezTo>
                    <a:pt x="1655132" y="1077965"/>
                    <a:pt x="1656953" y="1087074"/>
                    <a:pt x="1661508" y="1090717"/>
                  </a:cubicBezTo>
                  <a:cubicBezTo>
                    <a:pt x="1708420" y="1128065"/>
                    <a:pt x="1771729" y="1120778"/>
                    <a:pt x="1809076" y="1074321"/>
                  </a:cubicBezTo>
                  <a:cubicBezTo>
                    <a:pt x="1814086" y="1067945"/>
                    <a:pt x="1815453" y="1062479"/>
                    <a:pt x="1811809" y="1054281"/>
                  </a:cubicBezTo>
                  <a:cubicBezTo>
                    <a:pt x="1798601" y="1025132"/>
                    <a:pt x="1795412" y="994616"/>
                    <a:pt x="1800878" y="963189"/>
                  </a:cubicBezTo>
                  <a:cubicBezTo>
                    <a:pt x="1801789" y="958635"/>
                    <a:pt x="1798145" y="950892"/>
                    <a:pt x="1794502" y="948159"/>
                  </a:cubicBezTo>
                  <a:cubicBezTo>
                    <a:pt x="1741213" y="908079"/>
                    <a:pt x="1724361" y="853880"/>
                    <a:pt x="1733470" y="790116"/>
                  </a:cubicBezTo>
                  <a:cubicBezTo>
                    <a:pt x="1736203" y="770987"/>
                    <a:pt x="1743035" y="752313"/>
                    <a:pt x="1748045" y="733184"/>
                  </a:cubicBezTo>
                  <a:cubicBezTo>
                    <a:pt x="1712064" y="731362"/>
                    <a:pt x="1676994" y="724074"/>
                    <a:pt x="1645567" y="704945"/>
                  </a:cubicBezTo>
                  <a:cubicBezTo>
                    <a:pt x="1596378" y="674885"/>
                    <a:pt x="1569506" y="630250"/>
                    <a:pt x="1563129" y="573318"/>
                  </a:cubicBezTo>
                  <a:cubicBezTo>
                    <a:pt x="1561307" y="558744"/>
                    <a:pt x="1558575" y="549634"/>
                    <a:pt x="1543089" y="542803"/>
                  </a:cubicBezTo>
                  <a:cubicBezTo>
                    <a:pt x="1496177" y="522307"/>
                    <a:pt x="1467483" y="484959"/>
                    <a:pt x="1453820" y="433948"/>
                  </a:cubicBezTo>
                  <a:cubicBezTo>
                    <a:pt x="1472038" y="429849"/>
                    <a:pt x="1488890" y="425750"/>
                    <a:pt x="1506197" y="421651"/>
                  </a:cubicBezTo>
                  <a:cubicBezTo>
                    <a:pt x="1519405" y="469018"/>
                    <a:pt x="1549010" y="497257"/>
                    <a:pt x="1597289" y="501356"/>
                  </a:cubicBezTo>
                  <a:cubicBezTo>
                    <a:pt x="1643290" y="505455"/>
                    <a:pt x="1680182" y="485415"/>
                    <a:pt x="1711608" y="453077"/>
                  </a:cubicBezTo>
                  <a:cubicBezTo>
                    <a:pt x="1725727" y="465375"/>
                    <a:pt x="1738936" y="477217"/>
                    <a:pt x="1752599" y="489514"/>
                  </a:cubicBezTo>
                  <a:cubicBezTo>
                    <a:pt x="1715707" y="530505"/>
                    <a:pt x="1671528" y="554189"/>
                    <a:pt x="1617784" y="559199"/>
                  </a:cubicBezTo>
                  <a:close/>
                  <a:moveTo>
                    <a:pt x="1068047" y="433948"/>
                  </a:moveTo>
                  <a:cubicBezTo>
                    <a:pt x="1053928" y="486781"/>
                    <a:pt x="1023412" y="523673"/>
                    <a:pt x="975134" y="544624"/>
                  </a:cubicBezTo>
                  <a:cubicBezTo>
                    <a:pt x="963748" y="549634"/>
                    <a:pt x="960104" y="555555"/>
                    <a:pt x="959193" y="566942"/>
                  </a:cubicBezTo>
                  <a:cubicBezTo>
                    <a:pt x="952817" y="648013"/>
                    <a:pt x="898617" y="709500"/>
                    <a:pt x="818457" y="726807"/>
                  </a:cubicBezTo>
                  <a:cubicBezTo>
                    <a:pt x="803427" y="729995"/>
                    <a:pt x="787941" y="731817"/>
                    <a:pt x="772000" y="734095"/>
                  </a:cubicBezTo>
                  <a:cubicBezTo>
                    <a:pt x="773366" y="738194"/>
                    <a:pt x="774733" y="741382"/>
                    <a:pt x="775644" y="744570"/>
                  </a:cubicBezTo>
                  <a:cubicBezTo>
                    <a:pt x="806615" y="821998"/>
                    <a:pt x="787486" y="908535"/>
                    <a:pt x="723722" y="949981"/>
                  </a:cubicBezTo>
                  <a:cubicBezTo>
                    <a:pt x="720989" y="951803"/>
                    <a:pt x="719167" y="958635"/>
                    <a:pt x="719622" y="962279"/>
                  </a:cubicBezTo>
                  <a:cubicBezTo>
                    <a:pt x="725999" y="994616"/>
                    <a:pt x="721900" y="1026043"/>
                    <a:pt x="709147" y="1056103"/>
                  </a:cubicBezTo>
                  <a:cubicBezTo>
                    <a:pt x="707325" y="1060202"/>
                    <a:pt x="708236" y="1067945"/>
                    <a:pt x="710969" y="1071588"/>
                  </a:cubicBezTo>
                  <a:cubicBezTo>
                    <a:pt x="746039" y="1119867"/>
                    <a:pt x="813447" y="1128520"/>
                    <a:pt x="859903" y="1090262"/>
                  </a:cubicBezTo>
                  <a:cubicBezTo>
                    <a:pt x="863091" y="1087529"/>
                    <a:pt x="865369" y="1081608"/>
                    <a:pt x="865824" y="1077054"/>
                  </a:cubicBezTo>
                  <a:cubicBezTo>
                    <a:pt x="867646" y="1056103"/>
                    <a:pt x="866280" y="1034241"/>
                    <a:pt x="870834" y="1014201"/>
                  </a:cubicBezTo>
                  <a:cubicBezTo>
                    <a:pt x="881310" y="968199"/>
                    <a:pt x="906360" y="930852"/>
                    <a:pt x="947351" y="902614"/>
                  </a:cubicBezTo>
                  <a:cubicBezTo>
                    <a:pt x="957827" y="918099"/>
                    <a:pt x="967847" y="932674"/>
                    <a:pt x="978322" y="947704"/>
                  </a:cubicBezTo>
                  <a:cubicBezTo>
                    <a:pt x="936420" y="978675"/>
                    <a:pt x="915925" y="1019666"/>
                    <a:pt x="920935" y="1070677"/>
                  </a:cubicBezTo>
                  <a:cubicBezTo>
                    <a:pt x="925945" y="1121689"/>
                    <a:pt x="951906" y="1159947"/>
                    <a:pt x="998362" y="1184086"/>
                  </a:cubicBezTo>
                  <a:cubicBezTo>
                    <a:pt x="991530" y="1200938"/>
                    <a:pt x="984699" y="1217335"/>
                    <a:pt x="977867" y="1234186"/>
                  </a:cubicBezTo>
                  <a:cubicBezTo>
                    <a:pt x="933687" y="1215513"/>
                    <a:pt x="904083" y="1183631"/>
                    <a:pt x="883132" y="1143550"/>
                  </a:cubicBezTo>
                  <a:cubicBezTo>
                    <a:pt x="804338" y="1188641"/>
                    <a:pt x="728276" y="1173611"/>
                    <a:pt x="669978" y="1110758"/>
                  </a:cubicBezTo>
                  <a:cubicBezTo>
                    <a:pt x="633541" y="1145372"/>
                    <a:pt x="589362" y="1163591"/>
                    <a:pt x="542450" y="1169512"/>
                  </a:cubicBezTo>
                  <a:cubicBezTo>
                    <a:pt x="549737" y="1198661"/>
                    <a:pt x="557024" y="1226899"/>
                    <a:pt x="564312" y="1256504"/>
                  </a:cubicBezTo>
                  <a:cubicBezTo>
                    <a:pt x="618511" y="1245118"/>
                    <a:pt x="673621" y="1247850"/>
                    <a:pt x="725088" y="1277000"/>
                  </a:cubicBezTo>
                  <a:cubicBezTo>
                    <a:pt x="777010" y="1306604"/>
                    <a:pt x="806159" y="1353061"/>
                    <a:pt x="822556" y="1408627"/>
                  </a:cubicBezTo>
                  <a:cubicBezTo>
                    <a:pt x="869923" y="1403617"/>
                    <a:pt x="900439" y="1406805"/>
                    <a:pt x="943707" y="1432766"/>
                  </a:cubicBezTo>
                  <a:cubicBezTo>
                    <a:pt x="947351" y="1435043"/>
                    <a:pt x="953727" y="1433221"/>
                    <a:pt x="958282" y="1432310"/>
                  </a:cubicBezTo>
                  <a:cubicBezTo>
                    <a:pt x="980599" y="1428211"/>
                    <a:pt x="1002461" y="1419558"/>
                    <a:pt x="1024323" y="1420013"/>
                  </a:cubicBezTo>
                  <a:cubicBezTo>
                    <a:pt x="1053473" y="1420013"/>
                    <a:pt x="1082166" y="1426845"/>
                    <a:pt x="1113137" y="1430944"/>
                  </a:cubicBezTo>
                  <a:cubicBezTo>
                    <a:pt x="1142287" y="1384487"/>
                    <a:pt x="1155495" y="1330743"/>
                    <a:pt x="1151851" y="1273356"/>
                  </a:cubicBezTo>
                  <a:cubicBezTo>
                    <a:pt x="1146386" y="1184997"/>
                    <a:pt x="1106761" y="1113490"/>
                    <a:pt x="1042086" y="1055647"/>
                  </a:cubicBezTo>
                  <a:cubicBezTo>
                    <a:pt x="1165060" y="950437"/>
                    <a:pt x="1192387" y="782373"/>
                    <a:pt x="1072602" y="649379"/>
                  </a:cubicBezTo>
                  <a:cubicBezTo>
                    <a:pt x="1086721" y="622052"/>
                    <a:pt x="1103117" y="596546"/>
                    <a:pt x="1114048" y="569219"/>
                  </a:cubicBezTo>
                  <a:cubicBezTo>
                    <a:pt x="1152307" y="471751"/>
                    <a:pt x="1151396" y="375650"/>
                    <a:pt x="1095830" y="284103"/>
                  </a:cubicBezTo>
                  <a:cubicBezTo>
                    <a:pt x="1072602" y="245844"/>
                    <a:pt x="1039809" y="218062"/>
                    <a:pt x="995630" y="206220"/>
                  </a:cubicBezTo>
                  <a:cubicBezTo>
                    <a:pt x="946440" y="193011"/>
                    <a:pt x="901805" y="205764"/>
                    <a:pt x="860359" y="231725"/>
                  </a:cubicBezTo>
                  <a:cubicBezTo>
                    <a:pt x="811169" y="261785"/>
                    <a:pt x="773822" y="304598"/>
                    <a:pt x="741029" y="351510"/>
                  </a:cubicBezTo>
                  <a:cubicBezTo>
                    <a:pt x="735563" y="359253"/>
                    <a:pt x="731009" y="361075"/>
                    <a:pt x="721900" y="357887"/>
                  </a:cubicBezTo>
                  <a:cubicBezTo>
                    <a:pt x="691384" y="347411"/>
                    <a:pt x="660868" y="348322"/>
                    <a:pt x="631264" y="361986"/>
                  </a:cubicBezTo>
                  <a:cubicBezTo>
                    <a:pt x="553381" y="397512"/>
                    <a:pt x="527875" y="496346"/>
                    <a:pt x="579342" y="570585"/>
                  </a:cubicBezTo>
                  <a:cubicBezTo>
                    <a:pt x="625343" y="637538"/>
                    <a:pt x="691384" y="673519"/>
                    <a:pt x="772000" y="678984"/>
                  </a:cubicBezTo>
                  <a:cubicBezTo>
                    <a:pt x="845784" y="683994"/>
                    <a:pt x="901805" y="632072"/>
                    <a:pt x="904538" y="560565"/>
                  </a:cubicBezTo>
                  <a:cubicBezTo>
                    <a:pt x="835309" y="545535"/>
                    <a:pt x="793406" y="523673"/>
                    <a:pt x="769723" y="489059"/>
                  </a:cubicBezTo>
                  <a:cubicBezTo>
                    <a:pt x="782931" y="477672"/>
                    <a:pt x="796139" y="465830"/>
                    <a:pt x="809347" y="454444"/>
                  </a:cubicBezTo>
                  <a:cubicBezTo>
                    <a:pt x="878122" y="527772"/>
                    <a:pt x="990619" y="517752"/>
                    <a:pt x="1016581" y="422562"/>
                  </a:cubicBezTo>
                  <a:cubicBezTo>
                    <a:pt x="1032977" y="425750"/>
                    <a:pt x="1049829" y="429849"/>
                    <a:pt x="1068047" y="433948"/>
                  </a:cubicBezTo>
                  <a:close/>
                  <a:moveTo>
                    <a:pt x="637185" y="921743"/>
                  </a:moveTo>
                  <a:cubicBezTo>
                    <a:pt x="650848" y="918555"/>
                    <a:pt x="664057" y="917188"/>
                    <a:pt x="676354" y="912178"/>
                  </a:cubicBezTo>
                  <a:cubicBezTo>
                    <a:pt x="720078" y="894871"/>
                    <a:pt x="746039" y="841582"/>
                    <a:pt x="736019" y="791938"/>
                  </a:cubicBezTo>
                  <a:cubicBezTo>
                    <a:pt x="728276" y="754590"/>
                    <a:pt x="710058" y="727263"/>
                    <a:pt x="671799" y="712688"/>
                  </a:cubicBezTo>
                  <a:cubicBezTo>
                    <a:pt x="599382" y="685361"/>
                    <a:pt x="546093" y="636627"/>
                    <a:pt x="514667" y="565120"/>
                  </a:cubicBezTo>
                  <a:cubicBezTo>
                    <a:pt x="511934" y="558744"/>
                    <a:pt x="509201" y="552823"/>
                    <a:pt x="506468" y="546902"/>
                  </a:cubicBezTo>
                  <a:cubicBezTo>
                    <a:pt x="437694" y="554644"/>
                    <a:pt x="392149" y="594725"/>
                    <a:pt x="383040" y="655756"/>
                  </a:cubicBezTo>
                  <a:cubicBezTo>
                    <a:pt x="374386" y="712688"/>
                    <a:pt x="388960" y="764155"/>
                    <a:pt x="423120" y="810156"/>
                  </a:cubicBezTo>
                  <a:cubicBezTo>
                    <a:pt x="425853" y="813800"/>
                    <a:pt x="428585" y="817899"/>
                    <a:pt x="431773" y="821998"/>
                  </a:cubicBezTo>
                  <a:cubicBezTo>
                    <a:pt x="334761" y="829741"/>
                    <a:pt x="270997" y="879385"/>
                    <a:pt x="242759" y="970932"/>
                  </a:cubicBezTo>
                  <a:cubicBezTo>
                    <a:pt x="224996" y="1027864"/>
                    <a:pt x="238204" y="1080242"/>
                    <a:pt x="275552" y="1126699"/>
                  </a:cubicBezTo>
                  <a:cubicBezTo>
                    <a:pt x="354346" y="1091173"/>
                    <a:pt x="382129" y="1087985"/>
                    <a:pt x="465933" y="1108025"/>
                  </a:cubicBezTo>
                  <a:cubicBezTo>
                    <a:pt x="531974" y="1123966"/>
                    <a:pt x="590273" y="1109391"/>
                    <a:pt x="640373" y="1064301"/>
                  </a:cubicBezTo>
                  <a:cubicBezTo>
                    <a:pt x="673621" y="1034696"/>
                    <a:pt x="679998" y="995071"/>
                    <a:pt x="659502" y="955447"/>
                  </a:cubicBezTo>
                  <a:cubicBezTo>
                    <a:pt x="652215" y="943605"/>
                    <a:pt x="644017" y="932674"/>
                    <a:pt x="637185" y="921743"/>
                  </a:cubicBezTo>
                  <a:close/>
                  <a:moveTo>
                    <a:pt x="2016309" y="546902"/>
                  </a:moveTo>
                  <a:cubicBezTo>
                    <a:pt x="2015398" y="548723"/>
                    <a:pt x="2014032" y="551001"/>
                    <a:pt x="2013121" y="552823"/>
                  </a:cubicBezTo>
                  <a:cubicBezTo>
                    <a:pt x="1981239" y="633438"/>
                    <a:pt x="1922485" y="686272"/>
                    <a:pt x="1842325" y="715876"/>
                  </a:cubicBezTo>
                  <a:cubicBezTo>
                    <a:pt x="1823195" y="722708"/>
                    <a:pt x="1810898" y="735461"/>
                    <a:pt x="1800878" y="751402"/>
                  </a:cubicBezTo>
                  <a:cubicBezTo>
                    <a:pt x="1785848" y="775541"/>
                    <a:pt x="1781749" y="802413"/>
                    <a:pt x="1785848" y="829741"/>
                  </a:cubicBezTo>
                  <a:cubicBezTo>
                    <a:pt x="1791769" y="869365"/>
                    <a:pt x="1811809" y="899881"/>
                    <a:pt x="1851434" y="913545"/>
                  </a:cubicBezTo>
                  <a:cubicBezTo>
                    <a:pt x="1862365" y="917188"/>
                    <a:pt x="1873751" y="918099"/>
                    <a:pt x="1886504" y="920376"/>
                  </a:cubicBezTo>
                  <a:cubicBezTo>
                    <a:pt x="1884227" y="923565"/>
                    <a:pt x="1881949" y="926297"/>
                    <a:pt x="1880127" y="929030"/>
                  </a:cubicBezTo>
                  <a:cubicBezTo>
                    <a:pt x="1866464" y="947248"/>
                    <a:pt x="1855077" y="967289"/>
                    <a:pt x="1853711" y="990517"/>
                  </a:cubicBezTo>
                  <a:cubicBezTo>
                    <a:pt x="1850978" y="1035152"/>
                    <a:pt x="1875117" y="1064301"/>
                    <a:pt x="1910643" y="1085252"/>
                  </a:cubicBezTo>
                  <a:cubicBezTo>
                    <a:pt x="1961199" y="1114857"/>
                    <a:pt x="2014943" y="1120778"/>
                    <a:pt x="2071419" y="1104381"/>
                  </a:cubicBezTo>
                  <a:cubicBezTo>
                    <a:pt x="2128807" y="1087529"/>
                    <a:pt x="2184373" y="1092084"/>
                    <a:pt x="2237206" y="1121689"/>
                  </a:cubicBezTo>
                  <a:cubicBezTo>
                    <a:pt x="2240394" y="1123510"/>
                    <a:pt x="2244038" y="1124877"/>
                    <a:pt x="2248137" y="1126243"/>
                  </a:cubicBezTo>
                  <a:cubicBezTo>
                    <a:pt x="2288217" y="1074776"/>
                    <a:pt x="2298693" y="1018755"/>
                    <a:pt x="2276831" y="958635"/>
                  </a:cubicBezTo>
                  <a:cubicBezTo>
                    <a:pt x="2245404" y="873920"/>
                    <a:pt x="2183007" y="827919"/>
                    <a:pt x="2092371" y="821998"/>
                  </a:cubicBezTo>
                  <a:cubicBezTo>
                    <a:pt x="2092371" y="821087"/>
                    <a:pt x="2092371" y="820176"/>
                    <a:pt x="2092371" y="820176"/>
                  </a:cubicBezTo>
                  <a:cubicBezTo>
                    <a:pt x="2093737" y="818354"/>
                    <a:pt x="2095103" y="816077"/>
                    <a:pt x="2096925" y="814255"/>
                  </a:cubicBezTo>
                  <a:cubicBezTo>
                    <a:pt x="2125619" y="778274"/>
                    <a:pt x="2140649" y="737738"/>
                    <a:pt x="2142471" y="691737"/>
                  </a:cubicBezTo>
                  <a:cubicBezTo>
                    <a:pt x="2145204" y="611121"/>
                    <a:pt x="2096470" y="554644"/>
                    <a:pt x="2016309" y="546902"/>
                  </a:cubicBezTo>
                  <a:close/>
                </a:path>
              </a:pathLst>
            </a:custGeom>
            <a:solidFill>
              <a:srgbClr val="02ECEC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6" name="Google Shape;246;p19"/>
          <p:cNvGrpSpPr/>
          <p:nvPr/>
        </p:nvGrpSpPr>
        <p:grpSpPr>
          <a:xfrm>
            <a:off x="12485816" y="2741348"/>
            <a:ext cx="5106719" cy="857974"/>
            <a:chOff x="4965551" y="1736224"/>
            <a:chExt cx="3485101" cy="541138"/>
          </a:xfrm>
        </p:grpSpPr>
        <p:sp>
          <p:nvSpPr>
            <p:cNvPr id="247" name="Google Shape;247;p19"/>
            <p:cNvSpPr txBox="1"/>
            <p:nvPr/>
          </p:nvSpPr>
          <p:spPr>
            <a:xfrm>
              <a:off x="4965551" y="2000462"/>
              <a:ext cx="3485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r>
                <a:rPr lang="ro" sz="1900">
                  <a:solidFill>
                    <a:srgbClr val="404040"/>
                  </a:solidFill>
                </a:rPr>
                <a:t>Organizarea versiunilor</a:t>
              </a: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endParaRPr b="0" i="0" sz="19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19"/>
            <p:cNvSpPr txBox="1"/>
            <p:nvPr/>
          </p:nvSpPr>
          <p:spPr>
            <a:xfrm>
              <a:off x="4965552" y="1736224"/>
              <a:ext cx="3485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ro" sz="2200">
                  <a:solidFill>
                    <a:srgbClr val="404040"/>
                  </a:solidFill>
                </a:rPr>
                <a:t>Git - sistem de control al versiunilor</a:t>
              </a:r>
              <a:endParaRPr b="1" i="0" sz="2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9" name="Google Shape;249;p19"/>
          <p:cNvGrpSpPr/>
          <p:nvPr/>
        </p:nvGrpSpPr>
        <p:grpSpPr>
          <a:xfrm>
            <a:off x="13674027" y="5338784"/>
            <a:ext cx="4483581" cy="859306"/>
            <a:chOff x="4965552" y="1736224"/>
            <a:chExt cx="3485100" cy="541978"/>
          </a:xfrm>
        </p:grpSpPr>
        <p:sp>
          <p:nvSpPr>
            <p:cNvPr id="250" name="Google Shape;250;p19"/>
            <p:cNvSpPr txBox="1"/>
            <p:nvPr/>
          </p:nvSpPr>
          <p:spPr>
            <a:xfrm>
              <a:off x="4965552" y="2001302"/>
              <a:ext cx="3485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r>
                <a:rPr lang="ro" sz="1900">
                  <a:solidFill>
                    <a:srgbClr val="404040"/>
                  </a:solidFill>
                </a:rPr>
                <a:t>Stocare și publicare</a:t>
              </a: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endParaRPr b="0" i="0" sz="19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19"/>
            <p:cNvSpPr txBox="1"/>
            <p:nvPr/>
          </p:nvSpPr>
          <p:spPr>
            <a:xfrm>
              <a:off x="4965552" y="1736224"/>
              <a:ext cx="3485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b="1" lang="ro" sz="2200">
                  <a:solidFill>
                    <a:srgbClr val="404040"/>
                  </a:solidFill>
                </a:rPr>
                <a:t>GitHub - platformă de găzduire</a:t>
              </a:r>
              <a:endParaRPr b="1" i="0" sz="2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" name="Google Shape;252;p19"/>
          <p:cNvGrpSpPr/>
          <p:nvPr/>
        </p:nvGrpSpPr>
        <p:grpSpPr>
          <a:xfrm>
            <a:off x="13108965" y="7947749"/>
            <a:ext cx="4483587" cy="849098"/>
            <a:chOff x="4965547" y="1736224"/>
            <a:chExt cx="3485105" cy="535540"/>
          </a:xfrm>
        </p:grpSpPr>
        <p:sp>
          <p:nvSpPr>
            <p:cNvPr id="253" name="Google Shape;253;p19"/>
            <p:cNvSpPr txBox="1"/>
            <p:nvPr/>
          </p:nvSpPr>
          <p:spPr>
            <a:xfrm>
              <a:off x="4965547" y="1994864"/>
              <a:ext cx="3485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r>
                <a:rPr lang="ro" sz="1900">
                  <a:solidFill>
                    <a:srgbClr val="3F3F3F"/>
                  </a:solidFill>
                </a:rPr>
                <a:t>Gestionarea șabloanelor Thymeleaf</a:t>
              </a: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endParaRPr b="0" i="0" sz="19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19"/>
            <p:cNvSpPr txBox="1"/>
            <p:nvPr/>
          </p:nvSpPr>
          <p:spPr>
            <a:xfrm>
              <a:off x="4965552" y="1736224"/>
              <a:ext cx="3485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Font typeface="Arial"/>
                <a:buNone/>
              </a:pPr>
              <a:r>
                <a:rPr b="1" lang="ro" sz="2200">
                  <a:solidFill>
                    <a:srgbClr val="404040"/>
                  </a:solidFill>
                </a:rPr>
                <a:t>IntelliJ IDEA - IDE</a:t>
              </a:r>
              <a:endParaRPr b="1" sz="2200">
                <a:solidFill>
                  <a:srgbClr val="3F3F3F"/>
                </a:solidFill>
              </a:endParaRPr>
            </a:p>
          </p:txBody>
        </p:sp>
      </p:grpSp>
      <p:grpSp>
        <p:nvGrpSpPr>
          <p:cNvPr id="255" name="Google Shape;255;p19"/>
          <p:cNvGrpSpPr/>
          <p:nvPr/>
        </p:nvGrpSpPr>
        <p:grpSpPr>
          <a:xfrm flipH="1">
            <a:off x="1013267" y="2741344"/>
            <a:ext cx="4483581" cy="859306"/>
            <a:chOff x="4965552" y="1736224"/>
            <a:chExt cx="3485100" cy="541978"/>
          </a:xfrm>
        </p:grpSpPr>
        <p:sp>
          <p:nvSpPr>
            <p:cNvPr id="256" name="Google Shape;256;p19"/>
            <p:cNvSpPr txBox="1"/>
            <p:nvPr/>
          </p:nvSpPr>
          <p:spPr>
            <a:xfrm>
              <a:off x="4965552" y="2001302"/>
              <a:ext cx="3485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r>
                <a:rPr lang="ro" sz="1900">
                  <a:solidFill>
                    <a:srgbClr val="404040"/>
                  </a:solidFill>
                </a:rPr>
                <a:t>Mediul de dezvoltare principal</a:t>
              </a: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endParaRPr b="0" i="0" sz="19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19"/>
            <p:cNvSpPr txBox="1"/>
            <p:nvPr/>
          </p:nvSpPr>
          <p:spPr>
            <a:xfrm>
              <a:off x="4965552" y="1736224"/>
              <a:ext cx="34851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ro" sz="22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VS Code - IDE</a:t>
              </a:r>
              <a:endParaRPr b="1" i="0" sz="2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8" name="Google Shape;258;p19"/>
          <p:cNvGrpSpPr/>
          <p:nvPr/>
        </p:nvGrpSpPr>
        <p:grpSpPr>
          <a:xfrm flipH="1">
            <a:off x="308065" y="5339450"/>
            <a:ext cx="4706735" cy="868127"/>
            <a:chOff x="4811095" y="1736226"/>
            <a:chExt cx="3658558" cy="547542"/>
          </a:xfrm>
        </p:grpSpPr>
        <p:sp>
          <p:nvSpPr>
            <p:cNvPr id="259" name="Google Shape;259;p19"/>
            <p:cNvSpPr txBox="1"/>
            <p:nvPr/>
          </p:nvSpPr>
          <p:spPr>
            <a:xfrm>
              <a:off x="4917954" y="2006868"/>
              <a:ext cx="35517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r>
                <a:rPr lang="ro" sz="1900">
                  <a:solidFill>
                    <a:srgbClr val="3F3F3F"/>
                  </a:solidFill>
                </a:rPr>
                <a:t>Platforma principală a aplicației web</a:t>
              </a: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19"/>
            <p:cNvSpPr txBox="1"/>
            <p:nvPr/>
          </p:nvSpPr>
          <p:spPr>
            <a:xfrm>
              <a:off x="4811095" y="1736226"/>
              <a:ext cx="35775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ro" sz="2200">
                  <a:solidFill>
                    <a:srgbClr val="3F3F3F"/>
                  </a:solidFill>
                </a:rPr>
                <a:t>Angular - platformă </a:t>
              </a:r>
              <a:r>
                <a:rPr b="1" lang="ro" sz="2200">
                  <a:solidFill>
                    <a:srgbClr val="3F3F3F"/>
                  </a:solidFill>
                </a:rPr>
                <a:t>aplicații </a:t>
              </a:r>
              <a:r>
                <a:rPr b="1" lang="ro" sz="2200">
                  <a:solidFill>
                    <a:srgbClr val="3F3F3F"/>
                  </a:solidFill>
                </a:rPr>
                <a:t>web</a:t>
              </a:r>
              <a:endParaRPr b="1" i="0" sz="2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1" name="Google Shape;261;p19"/>
          <p:cNvGrpSpPr/>
          <p:nvPr/>
        </p:nvGrpSpPr>
        <p:grpSpPr>
          <a:xfrm flipH="1">
            <a:off x="680760" y="7937550"/>
            <a:ext cx="5106890" cy="1103308"/>
            <a:chOff x="4739510" y="1736225"/>
            <a:chExt cx="3969600" cy="695874"/>
          </a:xfrm>
        </p:grpSpPr>
        <p:sp>
          <p:nvSpPr>
            <p:cNvPr id="262" name="Google Shape;262;p19"/>
            <p:cNvSpPr txBox="1"/>
            <p:nvPr/>
          </p:nvSpPr>
          <p:spPr>
            <a:xfrm>
              <a:off x="4829969" y="2001299"/>
              <a:ext cx="3800100" cy="430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r>
                <a:rPr lang="ro" sz="1900">
                  <a:solidFill>
                    <a:srgbClr val="3F3F3F"/>
                  </a:solidFill>
                </a:rPr>
                <a:t>Crearea de șabloane web (interfețe)</a:t>
              </a:r>
              <a:endParaRPr sz="1900">
                <a:solidFill>
                  <a:srgbClr val="3F3F3F"/>
                </a:solidFill>
              </a:endParaRPr>
            </a:p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ro" sz="1900">
                  <a:solidFill>
                    <a:srgbClr val="3F3F3F"/>
                  </a:solidFill>
                </a:rPr>
                <a:t>pentru server-ul Java</a:t>
              </a:r>
              <a:r>
                <a:rPr b="0" i="0" lang="ro" sz="1900" u="none" cap="none" strike="noStrike">
                  <a:solidFill>
                    <a:srgbClr val="3F3F3F"/>
                  </a:solidFill>
                  <a:latin typeface="Arial"/>
                  <a:ea typeface="Arial"/>
                  <a:cs typeface="Arial"/>
                  <a:sym typeface="Arial"/>
                </a:rPr>
                <a:t>**</a:t>
              </a:r>
              <a:endParaRPr b="0" i="0" sz="19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19"/>
            <p:cNvSpPr txBox="1"/>
            <p:nvPr/>
          </p:nvSpPr>
          <p:spPr>
            <a:xfrm>
              <a:off x="4739510" y="1736225"/>
              <a:ext cx="39696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ro" sz="2200">
                  <a:solidFill>
                    <a:srgbClr val="3F3F3F"/>
                  </a:solidFill>
                </a:rPr>
                <a:t>Thymeleaf - bibliotecă șabloane web</a:t>
              </a:r>
              <a:endParaRPr b="1" i="0" sz="2200" u="none" cap="none" strike="noStrik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64" name="Google Shape;26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0525" y="8200875"/>
            <a:ext cx="1008500" cy="1010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72608" y="2804482"/>
            <a:ext cx="1324346" cy="1329533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266" name="Google Shape;266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083583" y="4985974"/>
            <a:ext cx="2789151" cy="1575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542231" y="2745713"/>
            <a:ext cx="1212786" cy="105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19"/>
          <p:cNvSpPr txBox="1"/>
          <p:nvPr/>
        </p:nvSpPr>
        <p:spPr>
          <a:xfrm>
            <a:off x="5236575" y="5537274"/>
            <a:ext cx="434700" cy="1051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9" name="Google Shape;26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77325" y="5459200"/>
            <a:ext cx="1153198" cy="1153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927725" y="8201875"/>
            <a:ext cx="1008500" cy="1008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oogle Shape;275;p20"/>
          <p:cNvGrpSpPr/>
          <p:nvPr/>
        </p:nvGrpSpPr>
        <p:grpSpPr>
          <a:xfrm rot="5142757">
            <a:off x="1645141" y="4833108"/>
            <a:ext cx="2941627" cy="2592082"/>
            <a:chOff x="9360000" y="4395600"/>
            <a:chExt cx="4572000" cy="4029300"/>
          </a:xfrm>
        </p:grpSpPr>
        <p:sp>
          <p:nvSpPr>
            <p:cNvPr id="276" name="Google Shape;276;p20"/>
            <p:cNvSpPr/>
            <p:nvPr/>
          </p:nvSpPr>
          <p:spPr>
            <a:xfrm rot="761">
              <a:off x="9612000" y="4900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02ECEC"/>
            </a:solidFill>
            <a:ln cap="rnd" cmpd="sng" w="9525">
              <a:solidFill>
                <a:srgbClr val="02ECEC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2ECEC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20"/>
            <p:cNvSpPr/>
            <p:nvPr/>
          </p:nvSpPr>
          <p:spPr>
            <a:xfrm>
              <a:off x="13424400" y="7916400"/>
              <a:ext cx="507600" cy="507600"/>
            </a:xfrm>
            <a:prstGeom prst="ellipse">
              <a:avLst/>
            </a:prstGeom>
            <a:solidFill>
              <a:srgbClr val="02ECEC"/>
            </a:solidFill>
            <a:ln cap="rnd" cmpd="sng" w="9525">
              <a:solidFill>
                <a:srgbClr val="02EC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2ECEC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20"/>
            <p:cNvSpPr/>
            <p:nvPr/>
          </p:nvSpPr>
          <p:spPr>
            <a:xfrm>
              <a:off x="9360000" y="7916400"/>
              <a:ext cx="507600" cy="507600"/>
            </a:xfrm>
            <a:prstGeom prst="ellipse">
              <a:avLst/>
            </a:prstGeom>
            <a:solidFill>
              <a:srgbClr val="02ECEC"/>
            </a:solidFill>
            <a:ln cap="rnd" cmpd="sng" w="9525">
              <a:solidFill>
                <a:srgbClr val="02EC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2ECEC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11401200" y="4395600"/>
              <a:ext cx="507600" cy="507600"/>
            </a:xfrm>
            <a:prstGeom prst="ellipse">
              <a:avLst/>
            </a:prstGeom>
            <a:solidFill>
              <a:srgbClr val="02ECEC"/>
            </a:solidFill>
            <a:ln cap="rnd" cmpd="sng" w="9525">
              <a:solidFill>
                <a:srgbClr val="02ECEC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2ECEC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20"/>
            <p:cNvSpPr/>
            <p:nvPr/>
          </p:nvSpPr>
          <p:spPr>
            <a:xfrm rot="761">
              <a:off x="9831600" y="4522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02ECEC"/>
            </a:solidFill>
            <a:ln cap="rnd" cmpd="sng" w="9525">
              <a:solidFill>
                <a:srgbClr val="02ECEC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2ECEC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20"/>
            <p:cNvSpPr/>
            <p:nvPr/>
          </p:nvSpPr>
          <p:spPr>
            <a:xfrm rot="761">
              <a:off x="9392400" y="4522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02ECEC"/>
            </a:solidFill>
            <a:ln cap="rnd" cmpd="sng" w="9525">
              <a:solidFill>
                <a:srgbClr val="02ECEC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2ECEC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2" name="Google Shape;282;p20"/>
          <p:cNvGrpSpPr/>
          <p:nvPr/>
        </p:nvGrpSpPr>
        <p:grpSpPr>
          <a:xfrm rot="1800319">
            <a:off x="1495226" y="1376074"/>
            <a:ext cx="4017228" cy="3541078"/>
            <a:chOff x="9360000" y="4395600"/>
            <a:chExt cx="4572000" cy="4029300"/>
          </a:xfrm>
        </p:grpSpPr>
        <p:sp>
          <p:nvSpPr>
            <p:cNvPr id="283" name="Google Shape;283;p20"/>
            <p:cNvSpPr/>
            <p:nvPr/>
          </p:nvSpPr>
          <p:spPr>
            <a:xfrm rot="761">
              <a:off x="9612000" y="4900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0085F2"/>
            </a:solidFill>
            <a:ln cap="rnd" cmpd="sng" w="9525">
              <a:solidFill>
                <a:srgbClr val="0085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85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20"/>
            <p:cNvSpPr/>
            <p:nvPr/>
          </p:nvSpPr>
          <p:spPr>
            <a:xfrm>
              <a:off x="13424400" y="7916400"/>
              <a:ext cx="507600" cy="507600"/>
            </a:xfrm>
            <a:prstGeom prst="ellipse">
              <a:avLst/>
            </a:prstGeom>
            <a:solidFill>
              <a:srgbClr val="0085F2"/>
            </a:solidFill>
            <a:ln cap="rnd" cmpd="sng" w="9525">
              <a:solidFill>
                <a:srgbClr val="0085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85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20"/>
            <p:cNvSpPr/>
            <p:nvPr/>
          </p:nvSpPr>
          <p:spPr>
            <a:xfrm>
              <a:off x="9360000" y="7916400"/>
              <a:ext cx="507600" cy="507600"/>
            </a:xfrm>
            <a:prstGeom prst="ellipse">
              <a:avLst/>
            </a:prstGeom>
            <a:solidFill>
              <a:srgbClr val="0085F2"/>
            </a:solidFill>
            <a:ln cap="rnd" cmpd="sng" w="9525">
              <a:solidFill>
                <a:srgbClr val="0085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85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20"/>
            <p:cNvSpPr/>
            <p:nvPr/>
          </p:nvSpPr>
          <p:spPr>
            <a:xfrm>
              <a:off x="11401200" y="4395600"/>
              <a:ext cx="507600" cy="507600"/>
            </a:xfrm>
            <a:prstGeom prst="ellipse">
              <a:avLst/>
            </a:prstGeom>
            <a:solidFill>
              <a:srgbClr val="0085F2"/>
            </a:solidFill>
            <a:ln cap="rnd" cmpd="sng" w="9525">
              <a:solidFill>
                <a:srgbClr val="0085F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85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20"/>
            <p:cNvSpPr/>
            <p:nvPr/>
          </p:nvSpPr>
          <p:spPr>
            <a:xfrm rot="761">
              <a:off x="9831600" y="4522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0085F2"/>
            </a:solidFill>
            <a:ln cap="rnd" cmpd="sng" w="9525">
              <a:solidFill>
                <a:srgbClr val="0085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85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20"/>
            <p:cNvSpPr/>
            <p:nvPr/>
          </p:nvSpPr>
          <p:spPr>
            <a:xfrm rot="761">
              <a:off x="9392400" y="4522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0085F2"/>
            </a:solidFill>
            <a:ln cap="rnd" cmpd="sng" w="9525">
              <a:solidFill>
                <a:srgbClr val="0085F2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85F2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9" name="Google Shape;289;p20"/>
          <p:cNvGrpSpPr/>
          <p:nvPr/>
        </p:nvGrpSpPr>
        <p:grpSpPr>
          <a:xfrm rot="5491222">
            <a:off x="4529539" y="3217381"/>
            <a:ext cx="2929397" cy="2587696"/>
            <a:chOff x="9360000" y="4395600"/>
            <a:chExt cx="4572000" cy="4029300"/>
          </a:xfrm>
        </p:grpSpPr>
        <p:sp>
          <p:nvSpPr>
            <p:cNvPr id="290" name="Google Shape;290;p20"/>
            <p:cNvSpPr/>
            <p:nvPr/>
          </p:nvSpPr>
          <p:spPr>
            <a:xfrm rot="761">
              <a:off x="9612000" y="4900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125AC4"/>
            </a:solidFill>
            <a:ln cap="rnd" cmpd="sng" w="9525">
              <a:solidFill>
                <a:srgbClr val="125AC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125AC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20"/>
            <p:cNvSpPr/>
            <p:nvPr/>
          </p:nvSpPr>
          <p:spPr>
            <a:xfrm>
              <a:off x="13424400" y="7916400"/>
              <a:ext cx="507600" cy="507600"/>
            </a:xfrm>
            <a:prstGeom prst="ellipse">
              <a:avLst/>
            </a:prstGeom>
            <a:solidFill>
              <a:srgbClr val="125AC4"/>
            </a:solidFill>
            <a:ln cap="rnd" cmpd="sng" w="9525">
              <a:solidFill>
                <a:srgbClr val="125AC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125AC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20"/>
            <p:cNvSpPr/>
            <p:nvPr/>
          </p:nvSpPr>
          <p:spPr>
            <a:xfrm>
              <a:off x="9360000" y="7916400"/>
              <a:ext cx="507600" cy="507600"/>
            </a:xfrm>
            <a:prstGeom prst="ellipse">
              <a:avLst/>
            </a:prstGeom>
            <a:solidFill>
              <a:srgbClr val="125AC4"/>
            </a:solidFill>
            <a:ln cap="rnd" cmpd="sng" w="9525">
              <a:solidFill>
                <a:srgbClr val="125AC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125AC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20"/>
            <p:cNvSpPr/>
            <p:nvPr/>
          </p:nvSpPr>
          <p:spPr>
            <a:xfrm>
              <a:off x="11401200" y="4395600"/>
              <a:ext cx="507600" cy="507600"/>
            </a:xfrm>
            <a:prstGeom prst="ellipse">
              <a:avLst/>
            </a:prstGeom>
            <a:solidFill>
              <a:srgbClr val="125AC4"/>
            </a:solidFill>
            <a:ln cap="rnd" cmpd="sng" w="9525">
              <a:solidFill>
                <a:srgbClr val="125AC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125AC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20"/>
            <p:cNvSpPr/>
            <p:nvPr/>
          </p:nvSpPr>
          <p:spPr>
            <a:xfrm rot="761">
              <a:off x="9831600" y="4522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125AC4"/>
            </a:solidFill>
            <a:ln cap="rnd" cmpd="sng" w="9525">
              <a:solidFill>
                <a:srgbClr val="125AC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125AC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20"/>
            <p:cNvSpPr/>
            <p:nvPr/>
          </p:nvSpPr>
          <p:spPr>
            <a:xfrm rot="761">
              <a:off x="9392400" y="4522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125AC4"/>
            </a:solidFill>
            <a:ln cap="rnd" cmpd="sng" w="9525">
              <a:solidFill>
                <a:srgbClr val="125AC4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125AC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6" name="Google Shape;296;p20"/>
          <p:cNvGrpSpPr/>
          <p:nvPr/>
        </p:nvGrpSpPr>
        <p:grpSpPr>
          <a:xfrm rot="1920031">
            <a:off x="3366869" y="5138439"/>
            <a:ext cx="4571767" cy="4029095"/>
            <a:chOff x="9360000" y="4395600"/>
            <a:chExt cx="4572000" cy="4029300"/>
          </a:xfrm>
        </p:grpSpPr>
        <p:sp>
          <p:nvSpPr>
            <p:cNvPr id="297" name="Google Shape;297;p20"/>
            <p:cNvSpPr/>
            <p:nvPr/>
          </p:nvSpPr>
          <p:spPr>
            <a:xfrm rot="761">
              <a:off x="9612000" y="4900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0AA6ED"/>
            </a:solidFill>
            <a:ln cap="rnd" cmpd="sng" w="9525">
              <a:solidFill>
                <a:srgbClr val="0AA6ED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AA6ED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20"/>
            <p:cNvSpPr/>
            <p:nvPr/>
          </p:nvSpPr>
          <p:spPr>
            <a:xfrm>
              <a:off x="13424400" y="7916400"/>
              <a:ext cx="507600" cy="507600"/>
            </a:xfrm>
            <a:prstGeom prst="ellipse">
              <a:avLst/>
            </a:prstGeom>
            <a:solidFill>
              <a:srgbClr val="0AA6ED"/>
            </a:solidFill>
            <a:ln cap="rnd" cmpd="sng" w="9525">
              <a:solidFill>
                <a:srgbClr val="0AA6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AA6ED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9" name="Google Shape;299;p20"/>
            <p:cNvSpPr/>
            <p:nvPr/>
          </p:nvSpPr>
          <p:spPr>
            <a:xfrm>
              <a:off x="9360000" y="7916400"/>
              <a:ext cx="507600" cy="507600"/>
            </a:xfrm>
            <a:prstGeom prst="ellipse">
              <a:avLst/>
            </a:prstGeom>
            <a:solidFill>
              <a:srgbClr val="0AA6ED"/>
            </a:solidFill>
            <a:ln cap="rnd" cmpd="sng" w="9525">
              <a:solidFill>
                <a:srgbClr val="0AA6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AA6ED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20"/>
            <p:cNvSpPr/>
            <p:nvPr/>
          </p:nvSpPr>
          <p:spPr>
            <a:xfrm>
              <a:off x="11401200" y="4395600"/>
              <a:ext cx="507600" cy="507600"/>
            </a:xfrm>
            <a:prstGeom prst="ellipse">
              <a:avLst/>
            </a:prstGeom>
            <a:solidFill>
              <a:srgbClr val="0AA6ED"/>
            </a:solidFill>
            <a:ln cap="rnd" cmpd="sng" w="9525">
              <a:solidFill>
                <a:srgbClr val="0AA6E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AA6ED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20"/>
            <p:cNvSpPr/>
            <p:nvPr/>
          </p:nvSpPr>
          <p:spPr>
            <a:xfrm rot="761">
              <a:off x="9831600" y="4522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0AA6ED"/>
            </a:solidFill>
            <a:ln cap="rnd" cmpd="sng" w="9525">
              <a:solidFill>
                <a:srgbClr val="0AA6ED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AA6ED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20"/>
            <p:cNvSpPr/>
            <p:nvPr/>
          </p:nvSpPr>
          <p:spPr>
            <a:xfrm rot="761">
              <a:off x="9392400" y="4522050"/>
              <a:ext cx="4068000" cy="3524400"/>
            </a:xfrm>
            <a:prstGeom prst="triangle">
              <a:avLst>
                <a:gd fmla="val 50248" name="adj"/>
              </a:avLst>
            </a:prstGeom>
            <a:solidFill>
              <a:srgbClr val="0AA6ED"/>
            </a:solidFill>
            <a:ln cap="rnd" cmpd="sng" w="9525">
              <a:solidFill>
                <a:srgbClr val="0AA6ED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AA6ED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3" name="Google Shape;303;p20"/>
          <p:cNvSpPr txBox="1"/>
          <p:nvPr/>
        </p:nvSpPr>
        <p:spPr>
          <a:xfrm>
            <a:off x="0" y="403200"/>
            <a:ext cx="18288000" cy="14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4800">
                <a:solidFill>
                  <a:srgbClr val="404040"/>
                </a:solidFill>
              </a:rPr>
              <a:t>Limbaje și tehnici de programare, structuri de date, algoritmi</a:t>
            </a:r>
            <a:endParaRPr sz="4800">
              <a:solidFill>
                <a:srgbClr val="404040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4800">
                <a:solidFill>
                  <a:srgbClr val="404040"/>
                </a:solidFill>
              </a:rPr>
              <a:t>(backend)</a:t>
            </a:r>
            <a:endParaRPr sz="4800">
              <a:solidFill>
                <a:srgbClr val="404040"/>
              </a:solidFill>
            </a:endParaRPr>
          </a:p>
        </p:txBody>
      </p:sp>
      <p:sp>
        <p:nvSpPr>
          <p:cNvPr id="304" name="Google Shape;304;p20"/>
          <p:cNvSpPr/>
          <p:nvPr/>
        </p:nvSpPr>
        <p:spPr>
          <a:xfrm rot="-1840136">
            <a:off x="2779756" y="2777620"/>
            <a:ext cx="1261207" cy="1070068"/>
          </a:xfrm>
          <a:custGeom>
            <a:rect b="b" l="l" r="r" t="t"/>
            <a:pathLst>
              <a:path extrusionOk="0" h="1426972" w="1681861">
                <a:moveTo>
                  <a:pt x="7366" y="693801"/>
                </a:moveTo>
                <a:lnTo>
                  <a:pt x="416941" y="18288"/>
                </a:lnTo>
                <a:cubicBezTo>
                  <a:pt x="423926" y="6985"/>
                  <a:pt x="436245" y="0"/>
                  <a:pt x="449580" y="0"/>
                </a:cubicBezTo>
                <a:lnTo>
                  <a:pt x="1232281" y="0"/>
                </a:lnTo>
                <a:cubicBezTo>
                  <a:pt x="1245616" y="0"/>
                  <a:pt x="1257935" y="6985"/>
                  <a:pt x="1264920" y="18288"/>
                </a:cubicBezTo>
                <a:lnTo>
                  <a:pt x="1674495" y="693674"/>
                </a:lnTo>
                <a:cubicBezTo>
                  <a:pt x="1681861" y="705866"/>
                  <a:pt x="1681861" y="720979"/>
                  <a:pt x="1674495" y="733171"/>
                </a:cubicBezTo>
                <a:lnTo>
                  <a:pt x="1264793" y="1408684"/>
                </a:lnTo>
                <a:cubicBezTo>
                  <a:pt x="1257935" y="1420114"/>
                  <a:pt x="1245489" y="1426972"/>
                  <a:pt x="1232154" y="1426972"/>
                </a:cubicBezTo>
                <a:lnTo>
                  <a:pt x="449580" y="1426972"/>
                </a:lnTo>
                <a:cubicBezTo>
                  <a:pt x="436245" y="1426972"/>
                  <a:pt x="423926" y="1419987"/>
                  <a:pt x="416941" y="1408684"/>
                </a:cubicBezTo>
                <a:lnTo>
                  <a:pt x="7366" y="733298"/>
                </a:lnTo>
                <a:cubicBezTo>
                  <a:pt x="0" y="721106"/>
                  <a:pt x="0" y="705993"/>
                  <a:pt x="7366" y="693801"/>
                </a:cubicBezTo>
                <a:moveTo>
                  <a:pt x="72517" y="733298"/>
                </a:moveTo>
                <a:lnTo>
                  <a:pt x="40005" y="713486"/>
                </a:lnTo>
                <a:lnTo>
                  <a:pt x="72644" y="693674"/>
                </a:lnTo>
                <a:lnTo>
                  <a:pt x="482219" y="1369060"/>
                </a:lnTo>
                <a:lnTo>
                  <a:pt x="449580" y="1388872"/>
                </a:lnTo>
                <a:lnTo>
                  <a:pt x="449580" y="1350772"/>
                </a:lnTo>
                <a:lnTo>
                  <a:pt x="1232281" y="1350772"/>
                </a:lnTo>
                <a:lnTo>
                  <a:pt x="1232281" y="1388872"/>
                </a:lnTo>
                <a:lnTo>
                  <a:pt x="1199642" y="1369060"/>
                </a:lnTo>
                <a:lnTo>
                  <a:pt x="1609217" y="693674"/>
                </a:lnTo>
                <a:lnTo>
                  <a:pt x="1641856" y="713486"/>
                </a:lnTo>
                <a:lnTo>
                  <a:pt x="1609217" y="733298"/>
                </a:lnTo>
                <a:lnTo>
                  <a:pt x="1199642" y="57912"/>
                </a:lnTo>
                <a:lnTo>
                  <a:pt x="1232281" y="38100"/>
                </a:lnTo>
                <a:lnTo>
                  <a:pt x="1232281" y="76200"/>
                </a:lnTo>
                <a:lnTo>
                  <a:pt x="449580" y="76200"/>
                </a:lnTo>
                <a:lnTo>
                  <a:pt x="449580" y="38100"/>
                </a:lnTo>
                <a:lnTo>
                  <a:pt x="482219" y="57912"/>
                </a:lnTo>
                <a:lnTo>
                  <a:pt x="72644" y="733298"/>
                </a:lnTo>
                <a:close/>
              </a:path>
            </a:pathLst>
          </a:custGeom>
          <a:solidFill>
            <a:srgbClr val="02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2ECEC"/>
              </a:solidFill>
            </a:endParaRPr>
          </a:p>
        </p:txBody>
      </p:sp>
      <p:sp>
        <p:nvSpPr>
          <p:cNvPr id="305" name="Google Shape;305;p20"/>
          <p:cNvSpPr txBox="1"/>
          <p:nvPr/>
        </p:nvSpPr>
        <p:spPr>
          <a:xfrm>
            <a:off x="3090573" y="2934559"/>
            <a:ext cx="640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600" u="none" cap="none" strike="noStrike">
                <a:solidFill>
                  <a:srgbClr val="02ECEC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>
              <a:solidFill>
                <a:srgbClr val="02ECEC"/>
              </a:solidFill>
            </a:endParaRPr>
          </a:p>
        </p:txBody>
      </p:sp>
      <p:sp>
        <p:nvSpPr>
          <p:cNvPr id="306" name="Google Shape;306;p20"/>
          <p:cNvSpPr/>
          <p:nvPr/>
        </p:nvSpPr>
        <p:spPr>
          <a:xfrm rot="-1840136">
            <a:off x="2084867" y="5754716"/>
            <a:ext cx="1260826" cy="1070164"/>
          </a:xfrm>
          <a:custGeom>
            <a:rect b="b" l="l" r="r" t="t"/>
            <a:pathLst>
              <a:path extrusionOk="0" h="1427099" w="1681353">
                <a:moveTo>
                  <a:pt x="6477" y="694944"/>
                </a:moveTo>
                <a:lnTo>
                  <a:pt x="384302" y="19558"/>
                </a:lnTo>
                <a:cubicBezTo>
                  <a:pt x="391033" y="7493"/>
                  <a:pt x="403733" y="0"/>
                  <a:pt x="417576" y="0"/>
                </a:cubicBezTo>
                <a:lnTo>
                  <a:pt x="1263777" y="0"/>
                </a:lnTo>
                <a:cubicBezTo>
                  <a:pt x="1277620" y="0"/>
                  <a:pt x="1290320" y="7493"/>
                  <a:pt x="1297051" y="19558"/>
                </a:cubicBezTo>
                <a:lnTo>
                  <a:pt x="1674876" y="694944"/>
                </a:lnTo>
                <a:cubicBezTo>
                  <a:pt x="1681353" y="706501"/>
                  <a:pt x="1681353" y="720598"/>
                  <a:pt x="1674876" y="732155"/>
                </a:cubicBezTo>
                <a:lnTo>
                  <a:pt x="1297051" y="1407541"/>
                </a:lnTo>
                <a:cubicBezTo>
                  <a:pt x="1290320" y="1419606"/>
                  <a:pt x="1277620" y="1427099"/>
                  <a:pt x="1263777" y="1427099"/>
                </a:cubicBezTo>
                <a:lnTo>
                  <a:pt x="417576" y="1427099"/>
                </a:lnTo>
                <a:cubicBezTo>
                  <a:pt x="403733" y="1427099"/>
                  <a:pt x="391033" y="1419606"/>
                  <a:pt x="384302" y="1407541"/>
                </a:cubicBezTo>
                <a:lnTo>
                  <a:pt x="6477" y="732155"/>
                </a:lnTo>
                <a:cubicBezTo>
                  <a:pt x="0" y="720598"/>
                  <a:pt x="0" y="706501"/>
                  <a:pt x="6477" y="694944"/>
                </a:cubicBezTo>
                <a:moveTo>
                  <a:pt x="73025" y="732155"/>
                </a:moveTo>
                <a:lnTo>
                  <a:pt x="39751" y="713486"/>
                </a:lnTo>
                <a:lnTo>
                  <a:pt x="73025" y="694944"/>
                </a:lnTo>
                <a:lnTo>
                  <a:pt x="450723" y="1370330"/>
                </a:lnTo>
                <a:lnTo>
                  <a:pt x="417449" y="1388872"/>
                </a:lnTo>
                <a:lnTo>
                  <a:pt x="417449" y="1350772"/>
                </a:lnTo>
                <a:lnTo>
                  <a:pt x="1263777" y="1350772"/>
                </a:lnTo>
                <a:lnTo>
                  <a:pt x="1263777" y="1388872"/>
                </a:lnTo>
                <a:lnTo>
                  <a:pt x="1230503" y="1370330"/>
                </a:lnTo>
                <a:lnTo>
                  <a:pt x="1608328" y="694944"/>
                </a:lnTo>
                <a:lnTo>
                  <a:pt x="1641602" y="713486"/>
                </a:lnTo>
                <a:lnTo>
                  <a:pt x="1608328" y="732028"/>
                </a:lnTo>
                <a:lnTo>
                  <a:pt x="1230503" y="56642"/>
                </a:lnTo>
                <a:lnTo>
                  <a:pt x="1263777" y="38100"/>
                </a:lnTo>
                <a:lnTo>
                  <a:pt x="1263777" y="76200"/>
                </a:lnTo>
                <a:lnTo>
                  <a:pt x="417576" y="76200"/>
                </a:lnTo>
                <a:lnTo>
                  <a:pt x="417576" y="38100"/>
                </a:lnTo>
                <a:lnTo>
                  <a:pt x="450850" y="56642"/>
                </a:lnTo>
                <a:lnTo>
                  <a:pt x="73025" y="732155"/>
                </a:lnTo>
                <a:close/>
              </a:path>
            </a:pathLst>
          </a:custGeom>
          <a:solidFill>
            <a:srgbClr val="0085F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85F2"/>
              </a:solidFill>
            </a:endParaRPr>
          </a:p>
        </p:txBody>
      </p:sp>
      <p:sp>
        <p:nvSpPr>
          <p:cNvPr id="307" name="Google Shape;307;p20"/>
          <p:cNvSpPr txBox="1"/>
          <p:nvPr/>
        </p:nvSpPr>
        <p:spPr>
          <a:xfrm>
            <a:off x="2395471" y="5911662"/>
            <a:ext cx="640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600" u="none" cap="none" strike="noStrike">
                <a:solidFill>
                  <a:srgbClr val="0085F2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>
              <a:solidFill>
                <a:srgbClr val="0085F2"/>
              </a:solidFill>
            </a:endParaRPr>
          </a:p>
        </p:txBody>
      </p:sp>
      <p:sp>
        <p:nvSpPr>
          <p:cNvPr id="308" name="Google Shape;308;p20"/>
          <p:cNvSpPr/>
          <p:nvPr/>
        </p:nvSpPr>
        <p:spPr>
          <a:xfrm rot="-1840136">
            <a:off x="5167156" y="7147916"/>
            <a:ext cx="1260826" cy="1070164"/>
          </a:xfrm>
          <a:custGeom>
            <a:rect b="b" l="l" r="r" t="t"/>
            <a:pathLst>
              <a:path extrusionOk="0" h="1427099" w="1681353">
                <a:moveTo>
                  <a:pt x="6477" y="694944"/>
                </a:moveTo>
                <a:lnTo>
                  <a:pt x="384302" y="19558"/>
                </a:lnTo>
                <a:cubicBezTo>
                  <a:pt x="391033" y="7493"/>
                  <a:pt x="403733" y="0"/>
                  <a:pt x="417576" y="0"/>
                </a:cubicBezTo>
                <a:lnTo>
                  <a:pt x="1263777" y="0"/>
                </a:lnTo>
                <a:cubicBezTo>
                  <a:pt x="1277620" y="0"/>
                  <a:pt x="1290320" y="7493"/>
                  <a:pt x="1297051" y="19558"/>
                </a:cubicBezTo>
                <a:lnTo>
                  <a:pt x="1674876" y="694944"/>
                </a:lnTo>
                <a:cubicBezTo>
                  <a:pt x="1681353" y="706501"/>
                  <a:pt x="1681353" y="720598"/>
                  <a:pt x="1674876" y="732155"/>
                </a:cubicBezTo>
                <a:lnTo>
                  <a:pt x="1297051" y="1407541"/>
                </a:lnTo>
                <a:cubicBezTo>
                  <a:pt x="1290320" y="1419606"/>
                  <a:pt x="1277620" y="1427099"/>
                  <a:pt x="1263777" y="1427099"/>
                </a:cubicBezTo>
                <a:lnTo>
                  <a:pt x="417576" y="1427099"/>
                </a:lnTo>
                <a:cubicBezTo>
                  <a:pt x="403733" y="1427099"/>
                  <a:pt x="391033" y="1419606"/>
                  <a:pt x="384302" y="1407541"/>
                </a:cubicBezTo>
                <a:lnTo>
                  <a:pt x="6477" y="732155"/>
                </a:lnTo>
                <a:cubicBezTo>
                  <a:pt x="0" y="720598"/>
                  <a:pt x="0" y="706501"/>
                  <a:pt x="6477" y="694944"/>
                </a:cubicBezTo>
                <a:moveTo>
                  <a:pt x="73025" y="732155"/>
                </a:moveTo>
                <a:lnTo>
                  <a:pt x="39751" y="713486"/>
                </a:lnTo>
                <a:lnTo>
                  <a:pt x="73025" y="694944"/>
                </a:lnTo>
                <a:lnTo>
                  <a:pt x="450723" y="1370330"/>
                </a:lnTo>
                <a:lnTo>
                  <a:pt x="417449" y="1388872"/>
                </a:lnTo>
                <a:lnTo>
                  <a:pt x="417449" y="1350772"/>
                </a:lnTo>
                <a:lnTo>
                  <a:pt x="1263777" y="1350772"/>
                </a:lnTo>
                <a:lnTo>
                  <a:pt x="1263777" y="1388872"/>
                </a:lnTo>
                <a:lnTo>
                  <a:pt x="1230503" y="1370330"/>
                </a:lnTo>
                <a:lnTo>
                  <a:pt x="1608328" y="694944"/>
                </a:lnTo>
                <a:lnTo>
                  <a:pt x="1641602" y="713486"/>
                </a:lnTo>
                <a:lnTo>
                  <a:pt x="1608328" y="732028"/>
                </a:lnTo>
                <a:lnTo>
                  <a:pt x="1230503" y="56642"/>
                </a:lnTo>
                <a:lnTo>
                  <a:pt x="1263777" y="38100"/>
                </a:lnTo>
                <a:lnTo>
                  <a:pt x="1263777" y="76200"/>
                </a:lnTo>
                <a:lnTo>
                  <a:pt x="417576" y="76200"/>
                </a:lnTo>
                <a:lnTo>
                  <a:pt x="417576" y="38100"/>
                </a:lnTo>
                <a:lnTo>
                  <a:pt x="450850" y="56642"/>
                </a:lnTo>
                <a:lnTo>
                  <a:pt x="73025" y="732155"/>
                </a:lnTo>
                <a:close/>
              </a:path>
            </a:pathLst>
          </a:custGeom>
          <a:solidFill>
            <a:srgbClr val="125AC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25AC4"/>
              </a:solidFill>
            </a:endParaRPr>
          </a:p>
        </p:txBody>
      </p:sp>
      <p:sp>
        <p:nvSpPr>
          <p:cNvPr id="309" name="Google Shape;309;p20"/>
          <p:cNvSpPr txBox="1"/>
          <p:nvPr/>
        </p:nvSpPr>
        <p:spPr>
          <a:xfrm>
            <a:off x="5477761" y="7304862"/>
            <a:ext cx="640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600" u="none" cap="none" strike="noStrike">
                <a:solidFill>
                  <a:srgbClr val="125AC4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>
              <a:solidFill>
                <a:srgbClr val="125AC4"/>
              </a:solidFill>
            </a:endParaRPr>
          </a:p>
        </p:txBody>
      </p:sp>
      <p:sp>
        <p:nvSpPr>
          <p:cNvPr id="310" name="Google Shape;310;p20"/>
          <p:cNvSpPr/>
          <p:nvPr/>
        </p:nvSpPr>
        <p:spPr>
          <a:xfrm rot="-1840136">
            <a:off x="4987156" y="3922496"/>
            <a:ext cx="1260826" cy="1070164"/>
          </a:xfrm>
          <a:custGeom>
            <a:rect b="b" l="l" r="r" t="t"/>
            <a:pathLst>
              <a:path extrusionOk="0" h="1427099" w="1681353">
                <a:moveTo>
                  <a:pt x="6477" y="694944"/>
                </a:moveTo>
                <a:lnTo>
                  <a:pt x="384302" y="19558"/>
                </a:lnTo>
                <a:cubicBezTo>
                  <a:pt x="391033" y="7493"/>
                  <a:pt x="403733" y="0"/>
                  <a:pt x="417576" y="0"/>
                </a:cubicBezTo>
                <a:lnTo>
                  <a:pt x="1263777" y="0"/>
                </a:lnTo>
                <a:cubicBezTo>
                  <a:pt x="1277620" y="0"/>
                  <a:pt x="1290320" y="7493"/>
                  <a:pt x="1297051" y="19558"/>
                </a:cubicBezTo>
                <a:lnTo>
                  <a:pt x="1674876" y="694944"/>
                </a:lnTo>
                <a:cubicBezTo>
                  <a:pt x="1681353" y="706501"/>
                  <a:pt x="1681353" y="720598"/>
                  <a:pt x="1674876" y="732155"/>
                </a:cubicBezTo>
                <a:lnTo>
                  <a:pt x="1297051" y="1407541"/>
                </a:lnTo>
                <a:cubicBezTo>
                  <a:pt x="1290320" y="1419606"/>
                  <a:pt x="1277620" y="1427099"/>
                  <a:pt x="1263777" y="1427099"/>
                </a:cubicBezTo>
                <a:lnTo>
                  <a:pt x="417576" y="1427099"/>
                </a:lnTo>
                <a:cubicBezTo>
                  <a:pt x="403733" y="1427099"/>
                  <a:pt x="391033" y="1419606"/>
                  <a:pt x="384302" y="1407541"/>
                </a:cubicBezTo>
                <a:lnTo>
                  <a:pt x="6477" y="732155"/>
                </a:lnTo>
                <a:cubicBezTo>
                  <a:pt x="0" y="720598"/>
                  <a:pt x="0" y="706501"/>
                  <a:pt x="6477" y="694944"/>
                </a:cubicBezTo>
                <a:moveTo>
                  <a:pt x="73025" y="732155"/>
                </a:moveTo>
                <a:lnTo>
                  <a:pt x="39751" y="713486"/>
                </a:lnTo>
                <a:lnTo>
                  <a:pt x="73025" y="694944"/>
                </a:lnTo>
                <a:lnTo>
                  <a:pt x="450723" y="1370330"/>
                </a:lnTo>
                <a:lnTo>
                  <a:pt x="417449" y="1388872"/>
                </a:lnTo>
                <a:lnTo>
                  <a:pt x="417449" y="1350772"/>
                </a:lnTo>
                <a:lnTo>
                  <a:pt x="1263777" y="1350772"/>
                </a:lnTo>
                <a:lnTo>
                  <a:pt x="1263777" y="1388872"/>
                </a:lnTo>
                <a:lnTo>
                  <a:pt x="1230503" y="1370330"/>
                </a:lnTo>
                <a:lnTo>
                  <a:pt x="1608328" y="694944"/>
                </a:lnTo>
                <a:lnTo>
                  <a:pt x="1641602" y="713486"/>
                </a:lnTo>
                <a:lnTo>
                  <a:pt x="1608328" y="732028"/>
                </a:lnTo>
                <a:lnTo>
                  <a:pt x="1230503" y="56642"/>
                </a:lnTo>
                <a:lnTo>
                  <a:pt x="1263777" y="38100"/>
                </a:lnTo>
                <a:lnTo>
                  <a:pt x="1263777" y="76200"/>
                </a:lnTo>
                <a:lnTo>
                  <a:pt x="417576" y="76200"/>
                </a:lnTo>
                <a:lnTo>
                  <a:pt x="417576" y="38100"/>
                </a:lnTo>
                <a:lnTo>
                  <a:pt x="450850" y="56642"/>
                </a:lnTo>
                <a:lnTo>
                  <a:pt x="73025" y="732155"/>
                </a:lnTo>
                <a:close/>
              </a:path>
            </a:pathLst>
          </a:custGeom>
          <a:solidFill>
            <a:srgbClr val="0AA6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A6ED"/>
              </a:solidFill>
            </a:endParaRPr>
          </a:p>
        </p:txBody>
      </p:sp>
      <p:sp>
        <p:nvSpPr>
          <p:cNvPr id="311" name="Google Shape;311;p20"/>
          <p:cNvSpPr txBox="1"/>
          <p:nvPr/>
        </p:nvSpPr>
        <p:spPr>
          <a:xfrm>
            <a:off x="5297761" y="4079442"/>
            <a:ext cx="640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600" u="none" cap="none" strike="noStrike">
                <a:solidFill>
                  <a:srgbClr val="0AA6ED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>
              <a:solidFill>
                <a:srgbClr val="0AA6ED"/>
              </a:solidFill>
            </a:endParaRPr>
          </a:p>
        </p:txBody>
      </p:sp>
      <p:sp>
        <p:nvSpPr>
          <p:cNvPr id="312" name="Google Shape;312;p20"/>
          <p:cNvSpPr txBox="1"/>
          <p:nvPr/>
        </p:nvSpPr>
        <p:spPr>
          <a:xfrm>
            <a:off x="7478709" y="2709110"/>
            <a:ext cx="34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600" u="none" cap="none" strike="noStrike">
                <a:solidFill>
                  <a:srgbClr val="02ECEC"/>
                </a:solidFill>
                <a:latin typeface="Arial"/>
                <a:ea typeface="Arial"/>
                <a:cs typeface="Arial"/>
                <a:sym typeface="Arial"/>
              </a:rPr>
              <a:t>Java</a:t>
            </a:r>
            <a:endParaRPr/>
          </a:p>
        </p:txBody>
      </p:sp>
      <p:sp>
        <p:nvSpPr>
          <p:cNvPr id="313" name="Google Shape;313;p20"/>
          <p:cNvSpPr txBox="1"/>
          <p:nvPr/>
        </p:nvSpPr>
        <p:spPr>
          <a:xfrm>
            <a:off x="11569103" y="4651375"/>
            <a:ext cx="4933500" cy="8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17170" lvl="1" marL="434340" marR="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AA6ED"/>
              </a:buClr>
              <a:buSzPts val="2400"/>
              <a:buFont typeface="Arial"/>
              <a:buChar char="•"/>
            </a:pPr>
            <a:r>
              <a:rPr lang="ro" sz="2400">
                <a:solidFill>
                  <a:srgbClr val="0AA6ED"/>
                </a:solidFill>
              </a:rPr>
              <a:t>P</a:t>
            </a:r>
            <a:r>
              <a:rPr b="0" i="0" lang="ro" sz="2400" u="none" cap="none" strike="noStrike">
                <a:solidFill>
                  <a:srgbClr val="0AA6ED"/>
                </a:solidFill>
                <a:latin typeface="Arial"/>
                <a:ea typeface="Arial"/>
                <a:cs typeface="Arial"/>
                <a:sym typeface="Arial"/>
              </a:rPr>
              <a:t>rogramare</a:t>
            </a:r>
            <a:r>
              <a:rPr lang="ro" sz="2400">
                <a:solidFill>
                  <a:srgbClr val="0AA6ED"/>
                </a:solidFill>
              </a:rPr>
              <a:t> imperativă</a:t>
            </a:r>
            <a:endParaRPr sz="2400"/>
          </a:p>
          <a:p>
            <a:pPr indent="-217170" lvl="1" marL="434340" marR="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AA6ED"/>
              </a:buClr>
              <a:buSzPts val="2400"/>
              <a:buFont typeface="Arial"/>
              <a:buChar char="•"/>
            </a:pPr>
            <a:r>
              <a:rPr lang="ro" sz="2400">
                <a:solidFill>
                  <a:srgbClr val="0AA6ED"/>
                </a:solidFill>
              </a:rPr>
              <a:t>Programare orientată pe obiecte</a:t>
            </a:r>
            <a:endParaRPr sz="2400"/>
          </a:p>
        </p:txBody>
      </p:sp>
      <p:sp>
        <p:nvSpPr>
          <p:cNvPr id="314" name="Google Shape;314;p20"/>
          <p:cNvSpPr txBox="1"/>
          <p:nvPr/>
        </p:nvSpPr>
        <p:spPr>
          <a:xfrm>
            <a:off x="8168075" y="5536800"/>
            <a:ext cx="379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3600">
                <a:solidFill>
                  <a:srgbClr val="0085F2"/>
                </a:solidFill>
              </a:rPr>
              <a:t>S</a:t>
            </a:r>
            <a:r>
              <a:rPr b="0" i="0" lang="ro" sz="3600" u="none" cap="none" strike="noStrike">
                <a:solidFill>
                  <a:srgbClr val="0085F2"/>
                </a:solidFill>
                <a:latin typeface="Arial"/>
                <a:ea typeface="Arial"/>
                <a:cs typeface="Arial"/>
                <a:sym typeface="Arial"/>
              </a:rPr>
              <a:t>tructuri de date</a:t>
            </a:r>
            <a:endParaRPr b="0" i="0" sz="3600" u="none" cap="none" strike="noStrike">
              <a:solidFill>
                <a:srgbClr val="0085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20"/>
          <p:cNvSpPr txBox="1"/>
          <p:nvPr/>
        </p:nvSpPr>
        <p:spPr>
          <a:xfrm>
            <a:off x="11848896" y="3920750"/>
            <a:ext cx="558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3600">
                <a:solidFill>
                  <a:srgbClr val="0AA6ED"/>
                </a:solidFill>
              </a:rPr>
              <a:t>P</a:t>
            </a:r>
            <a:r>
              <a:rPr b="0" i="0" lang="ro" sz="3600" u="none" cap="none" strike="noStrike">
                <a:solidFill>
                  <a:srgbClr val="0AA6ED"/>
                </a:solidFill>
                <a:latin typeface="Arial"/>
                <a:ea typeface="Arial"/>
                <a:cs typeface="Arial"/>
                <a:sym typeface="Arial"/>
              </a:rPr>
              <a:t>aradigm</a:t>
            </a:r>
            <a:r>
              <a:rPr lang="ro" sz="3600">
                <a:solidFill>
                  <a:srgbClr val="0AA6ED"/>
                </a:solidFill>
              </a:rPr>
              <a:t>e de programare</a:t>
            </a:r>
            <a:endParaRPr sz="3600"/>
          </a:p>
        </p:txBody>
      </p:sp>
      <p:sp>
        <p:nvSpPr>
          <p:cNvPr id="316" name="Google Shape;316;p20"/>
          <p:cNvSpPr txBox="1"/>
          <p:nvPr/>
        </p:nvSpPr>
        <p:spPr>
          <a:xfrm>
            <a:off x="7866473" y="6255775"/>
            <a:ext cx="3867900" cy="12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17170" lvl="1" marL="434340" marR="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085F2"/>
              </a:buClr>
              <a:buSzPts val="2400"/>
              <a:buFont typeface="Arial"/>
              <a:buChar char="•"/>
            </a:pPr>
            <a:r>
              <a:rPr lang="ro" sz="2400">
                <a:solidFill>
                  <a:srgbClr val="0085F2"/>
                </a:solidFill>
              </a:rPr>
              <a:t>Entități</a:t>
            </a:r>
            <a:r>
              <a:rPr lang="ro" sz="2400">
                <a:solidFill>
                  <a:srgbClr val="0085F2"/>
                </a:solidFill>
              </a:rPr>
              <a:t> Hibernate</a:t>
            </a:r>
            <a:endParaRPr sz="2400"/>
          </a:p>
          <a:p>
            <a:pPr indent="-217170" lvl="1" marL="434340" marR="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085F2"/>
              </a:buClr>
              <a:buSzPts val="2400"/>
              <a:buFont typeface="Arial"/>
              <a:buChar char="•"/>
            </a:pPr>
            <a:r>
              <a:rPr lang="ro" sz="2400">
                <a:solidFill>
                  <a:srgbClr val="0085F2"/>
                </a:solidFill>
              </a:rPr>
              <a:t>DTO</a:t>
            </a:r>
            <a:endParaRPr sz="2400">
              <a:solidFill>
                <a:srgbClr val="0085F2"/>
              </a:solidFill>
            </a:endParaRPr>
          </a:p>
          <a:p>
            <a:pPr indent="-217170" lvl="1" marL="434340" marR="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085F2"/>
              </a:buClr>
              <a:buSzPts val="2400"/>
              <a:buChar char="•"/>
            </a:pPr>
            <a:r>
              <a:rPr lang="ro" sz="2400">
                <a:solidFill>
                  <a:srgbClr val="0085F2"/>
                </a:solidFill>
              </a:rPr>
              <a:t>DAO (JPA)</a:t>
            </a:r>
            <a:endParaRPr b="0" i="0" sz="2400" u="none" cap="none" strike="noStrike">
              <a:solidFill>
                <a:srgbClr val="0085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20"/>
          <p:cNvSpPr txBox="1"/>
          <p:nvPr/>
        </p:nvSpPr>
        <p:spPr>
          <a:xfrm>
            <a:off x="12822600" y="6948000"/>
            <a:ext cx="3400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o" sz="3600" u="none" cap="none" strike="noStrike">
                <a:solidFill>
                  <a:srgbClr val="125AC4"/>
                </a:solidFill>
                <a:latin typeface="Arial"/>
                <a:ea typeface="Arial"/>
                <a:cs typeface="Arial"/>
                <a:sym typeface="Arial"/>
              </a:rPr>
              <a:t>Algoritm</a:t>
            </a:r>
            <a:r>
              <a:rPr lang="ro" sz="3600">
                <a:solidFill>
                  <a:srgbClr val="125AC4"/>
                </a:solidFill>
              </a:rPr>
              <a:t>i</a:t>
            </a:r>
            <a:endParaRPr/>
          </a:p>
        </p:txBody>
      </p:sp>
      <p:sp>
        <p:nvSpPr>
          <p:cNvPr id="318" name="Google Shape;318;p20"/>
          <p:cNvSpPr txBox="1"/>
          <p:nvPr/>
        </p:nvSpPr>
        <p:spPr>
          <a:xfrm>
            <a:off x="12371824" y="7737790"/>
            <a:ext cx="5697300" cy="16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59079" lvl="1" marL="518160" marR="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125AC4"/>
              </a:buClr>
              <a:buSzPts val="2400"/>
              <a:buFont typeface="Arial"/>
              <a:buChar char="•"/>
            </a:pPr>
            <a:r>
              <a:rPr lang="ro" sz="2400">
                <a:solidFill>
                  <a:srgbClr val="125AC4"/>
                </a:solidFill>
              </a:rPr>
              <a:t>Tipar de proiectare MVC</a:t>
            </a:r>
            <a:endParaRPr sz="2400"/>
          </a:p>
          <a:p>
            <a:pPr indent="-259079" lvl="1" marL="518160" marR="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125AC4"/>
              </a:buClr>
              <a:buSzPts val="2400"/>
              <a:buFont typeface="Arial"/>
              <a:buChar char="•"/>
            </a:pPr>
            <a:r>
              <a:rPr lang="ro" sz="2400">
                <a:solidFill>
                  <a:srgbClr val="125AC4"/>
                </a:solidFill>
              </a:rPr>
              <a:t>Stil arhitectural REST</a:t>
            </a:r>
            <a:endParaRPr sz="2400"/>
          </a:p>
          <a:p>
            <a:pPr indent="-259079" lvl="1" marL="518160" marR="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125AC4"/>
              </a:buClr>
              <a:buSzPts val="2400"/>
              <a:buFont typeface="Arial"/>
              <a:buChar char="•"/>
            </a:pPr>
            <a:r>
              <a:rPr lang="ro" sz="2400">
                <a:solidFill>
                  <a:srgbClr val="125AC4"/>
                </a:solidFill>
              </a:rPr>
              <a:t>Operații</a:t>
            </a:r>
            <a:r>
              <a:rPr lang="ro" sz="2400">
                <a:solidFill>
                  <a:srgbClr val="125AC4"/>
                </a:solidFill>
              </a:rPr>
              <a:t> CRUD</a:t>
            </a:r>
            <a:endParaRPr sz="2400"/>
          </a:p>
          <a:p>
            <a:pPr indent="-259079" lvl="1" marL="518160" marR="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125AC4"/>
              </a:buClr>
              <a:buSzPts val="2400"/>
              <a:buFont typeface="Arial"/>
              <a:buChar char="•"/>
            </a:pPr>
            <a:r>
              <a:rPr b="0" i="0" lang="ro" sz="2400" u="none" cap="none" strike="noStrike">
                <a:solidFill>
                  <a:srgbClr val="125AC4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ro" sz="2400">
                <a:solidFill>
                  <a:srgbClr val="125AC4"/>
                </a:solidFill>
              </a:rPr>
              <a:t>riptare Base64</a:t>
            </a:r>
            <a:endParaRPr b="0" i="0" sz="2400" u="none" cap="none" strike="noStrike">
              <a:solidFill>
                <a:srgbClr val="125AC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20"/>
          <p:cNvSpPr txBox="1"/>
          <p:nvPr/>
        </p:nvSpPr>
        <p:spPr>
          <a:xfrm>
            <a:off x="7097100" y="3343725"/>
            <a:ext cx="5152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217170" lvl="1" marL="434340" marR="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2ECEC"/>
              </a:buClr>
              <a:buSzPts val="2400"/>
              <a:buFont typeface="Arial"/>
              <a:buChar char="•"/>
            </a:pPr>
            <a:r>
              <a:rPr lang="ro" sz="2400">
                <a:solidFill>
                  <a:srgbClr val="02ECEC"/>
                </a:solidFill>
              </a:rPr>
              <a:t>Limbajul principal de programare</a:t>
            </a:r>
            <a:endParaRPr sz="2400">
              <a:solidFill>
                <a:srgbClr val="02ECEC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>
            <a:alpha val="80000"/>
          </a:srgbClr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1"/>
          <p:cNvSpPr txBox="1"/>
          <p:nvPr/>
        </p:nvSpPr>
        <p:spPr>
          <a:xfrm>
            <a:off x="0" y="403200"/>
            <a:ext cx="18288000" cy="144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lang="ro" sz="4800">
                <a:solidFill>
                  <a:srgbClr val="404040"/>
                </a:solidFill>
              </a:rPr>
              <a:t>Limbaje și tehnici de programare, structuri de date, algoritmi</a:t>
            </a:r>
            <a:endParaRPr sz="4800">
              <a:solidFill>
                <a:srgbClr val="404040"/>
              </a:solidFill>
            </a:endParaRPr>
          </a:p>
          <a:p>
            <a:pPr indent="0" lvl="0" marL="0" rtl="0" algn="ctr">
              <a:lnSpc>
                <a:spcPct val="11997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ro" sz="4800">
                <a:solidFill>
                  <a:srgbClr val="404040"/>
                </a:solidFill>
              </a:rPr>
              <a:t>(frontend)</a:t>
            </a:r>
            <a:endParaRPr sz="2600">
              <a:solidFill>
                <a:srgbClr val="659FFF"/>
              </a:solidFill>
            </a:endParaRPr>
          </a:p>
        </p:txBody>
      </p:sp>
      <p:sp>
        <p:nvSpPr>
          <p:cNvPr id="325" name="Google Shape;325;p21"/>
          <p:cNvSpPr txBox="1"/>
          <p:nvPr/>
        </p:nvSpPr>
        <p:spPr>
          <a:xfrm>
            <a:off x="3227063" y="2727713"/>
            <a:ext cx="6042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62000" spcFirstLastPara="1" rIns="162000" wrap="square" tIns="68550">
            <a:spAutoFit/>
          </a:bodyPr>
          <a:lstStyle/>
          <a:p>
            <a:pPr indent="0" lvl="0" marL="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3600">
                <a:solidFill>
                  <a:srgbClr val="02ECEC"/>
                </a:solidFill>
              </a:rPr>
              <a:t>Limbaje de programare</a:t>
            </a:r>
            <a:endParaRPr b="1" i="0" sz="3600" u="none" cap="none" strike="noStrike">
              <a:solidFill>
                <a:srgbClr val="02ECE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1"/>
          <p:cNvSpPr txBox="1"/>
          <p:nvPr/>
        </p:nvSpPr>
        <p:spPr>
          <a:xfrm>
            <a:off x="2884313" y="3720900"/>
            <a:ext cx="39597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0" spcFirstLastPara="1" rIns="137150" wrap="square" tIns="68550">
            <a:spAutoFit/>
          </a:bodyPr>
          <a:lstStyle/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ECEC"/>
              </a:buClr>
              <a:buSzPts val="2400"/>
              <a:buFont typeface="Noto Sans Symbols"/>
              <a:buChar char="✔"/>
            </a:pPr>
            <a:r>
              <a:rPr b="0" i="0" lang="ro" sz="2400" u="none" cap="none" strike="noStrike">
                <a:solidFill>
                  <a:srgbClr val="02ECEC"/>
                </a:solidFill>
                <a:latin typeface="Arial"/>
                <a:ea typeface="Arial"/>
                <a:cs typeface="Arial"/>
                <a:sym typeface="Arial"/>
              </a:rPr>
              <a:t>TypeScript</a:t>
            </a:r>
            <a:endParaRPr b="0" i="0" sz="2400" u="none" cap="none" strike="noStrike">
              <a:solidFill>
                <a:srgbClr val="02ECE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ECEC"/>
              </a:buClr>
              <a:buSzPts val="2400"/>
              <a:buChar char="✔"/>
            </a:pPr>
            <a:r>
              <a:rPr lang="ro" sz="2400">
                <a:solidFill>
                  <a:srgbClr val="02ECEC"/>
                </a:solidFill>
              </a:rPr>
              <a:t>JavaScript</a:t>
            </a:r>
            <a:endParaRPr sz="2400">
              <a:solidFill>
                <a:srgbClr val="02ECEC"/>
              </a:solidFill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ECEC"/>
              </a:buClr>
              <a:buSzPts val="2400"/>
              <a:buChar char="✔"/>
            </a:pPr>
            <a:r>
              <a:rPr lang="ro" sz="2400">
                <a:solidFill>
                  <a:srgbClr val="02ECEC"/>
                </a:solidFill>
              </a:rPr>
              <a:t>HTML</a:t>
            </a:r>
            <a:endParaRPr sz="2400">
              <a:solidFill>
                <a:srgbClr val="02ECEC"/>
              </a:solidFill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2ECEC"/>
              </a:buClr>
              <a:buSzPts val="2400"/>
              <a:buChar char="✔"/>
            </a:pPr>
            <a:r>
              <a:rPr lang="ro" sz="2400">
                <a:solidFill>
                  <a:srgbClr val="02ECEC"/>
                </a:solidFill>
              </a:rPr>
              <a:t>CSS</a:t>
            </a:r>
            <a:endParaRPr sz="2400">
              <a:solidFill>
                <a:srgbClr val="02ECEC"/>
              </a:solidFill>
            </a:endParaRPr>
          </a:p>
        </p:txBody>
      </p:sp>
      <p:sp>
        <p:nvSpPr>
          <p:cNvPr id="327" name="Google Shape;327;p21"/>
          <p:cNvSpPr/>
          <p:nvPr/>
        </p:nvSpPr>
        <p:spPr>
          <a:xfrm rot="-1846343">
            <a:off x="1855580" y="2567251"/>
            <a:ext cx="1201457" cy="1012996"/>
          </a:xfrm>
          <a:prstGeom prst="hexagon">
            <a:avLst>
              <a:gd fmla="val 30064" name="adj"/>
              <a:gd fmla="val 115470" name="vf"/>
            </a:avLst>
          </a:prstGeom>
          <a:noFill/>
          <a:ln cap="flat" cmpd="sng" w="38100">
            <a:solidFill>
              <a:srgbClr val="02ECEC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1"/>
          <p:cNvSpPr txBox="1"/>
          <p:nvPr/>
        </p:nvSpPr>
        <p:spPr>
          <a:xfrm>
            <a:off x="2028023" y="2727708"/>
            <a:ext cx="856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62000" spcFirstLastPara="1" rIns="162000" wrap="square" tIns="685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ro" sz="3600" u="none" cap="none" strike="noStrike">
                <a:solidFill>
                  <a:srgbClr val="02ECEC"/>
                </a:solidFill>
                <a:latin typeface="Arial"/>
                <a:ea typeface="Arial"/>
                <a:cs typeface="Arial"/>
                <a:sym typeface="Arial"/>
              </a:rPr>
              <a:t>01</a:t>
            </a:r>
            <a:endParaRPr b="1" i="0" sz="3600" u="none" cap="none" strike="noStrike">
              <a:solidFill>
                <a:srgbClr val="02ECE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21"/>
          <p:cNvSpPr txBox="1"/>
          <p:nvPr/>
        </p:nvSpPr>
        <p:spPr>
          <a:xfrm>
            <a:off x="10811050" y="2727575"/>
            <a:ext cx="60423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62000" spcFirstLastPara="1" rIns="162000" wrap="square" tIns="6855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ro" sz="3600">
                <a:solidFill>
                  <a:srgbClr val="0AA6ED"/>
                </a:solidFill>
              </a:rPr>
              <a:t>Paradigme de programare</a:t>
            </a:r>
            <a:endParaRPr b="1" sz="3600">
              <a:solidFill>
                <a:srgbClr val="0AA6ED"/>
              </a:solidFill>
            </a:endParaRPr>
          </a:p>
        </p:txBody>
      </p:sp>
      <p:sp>
        <p:nvSpPr>
          <p:cNvPr id="330" name="Google Shape;330;p21"/>
          <p:cNvSpPr txBox="1"/>
          <p:nvPr/>
        </p:nvSpPr>
        <p:spPr>
          <a:xfrm>
            <a:off x="10468269" y="3673350"/>
            <a:ext cx="6454500" cy="13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0" spcFirstLastPara="1" rIns="137150" wrap="square" tIns="68550">
            <a:spAutoFit/>
          </a:bodyPr>
          <a:lstStyle/>
          <a:p>
            <a:pPr indent="-495300" lvl="0" marL="68580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AA6ED"/>
              </a:buClr>
              <a:buSzPts val="2400"/>
              <a:buChar char="✔"/>
            </a:pPr>
            <a:r>
              <a:rPr lang="ro" sz="2400">
                <a:solidFill>
                  <a:srgbClr val="0AA6ED"/>
                </a:solidFill>
              </a:rPr>
              <a:t>Programare procedurală</a:t>
            </a:r>
            <a:endParaRPr sz="2400">
              <a:solidFill>
                <a:srgbClr val="0AA6ED"/>
              </a:solidFill>
            </a:endParaRPr>
          </a:p>
          <a:p>
            <a:pPr indent="-495300" lvl="0" marL="68580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AA6ED"/>
              </a:buClr>
              <a:buSzPts val="2400"/>
              <a:buChar char="✔"/>
            </a:pPr>
            <a:r>
              <a:rPr lang="ro" sz="2400">
                <a:solidFill>
                  <a:srgbClr val="0AA6ED"/>
                </a:solidFill>
              </a:rPr>
              <a:t>Programare funcțională</a:t>
            </a:r>
            <a:endParaRPr sz="2400">
              <a:solidFill>
                <a:srgbClr val="0AA6ED"/>
              </a:solidFill>
            </a:endParaRPr>
          </a:p>
          <a:p>
            <a:pPr indent="-495300" lvl="0" marL="685800" rtl="0" algn="l">
              <a:lnSpc>
                <a:spcPct val="119958"/>
              </a:lnSpc>
              <a:spcBef>
                <a:spcPts val="0"/>
              </a:spcBef>
              <a:spcAft>
                <a:spcPts val="0"/>
              </a:spcAft>
              <a:buClr>
                <a:srgbClr val="0AA6ED"/>
              </a:buClr>
              <a:buSzPts val="2400"/>
              <a:buChar char="✔"/>
            </a:pPr>
            <a:r>
              <a:rPr lang="ro" sz="2400">
                <a:solidFill>
                  <a:srgbClr val="0AA6ED"/>
                </a:solidFill>
              </a:rPr>
              <a:t>Programare orientată pe obiecte</a:t>
            </a:r>
            <a:endParaRPr sz="2400">
              <a:solidFill>
                <a:srgbClr val="0AA6ED"/>
              </a:solidFill>
            </a:endParaRPr>
          </a:p>
        </p:txBody>
      </p:sp>
      <p:sp>
        <p:nvSpPr>
          <p:cNvPr id="331" name="Google Shape;331;p21"/>
          <p:cNvSpPr/>
          <p:nvPr/>
        </p:nvSpPr>
        <p:spPr>
          <a:xfrm rot="-1846343">
            <a:off x="9439502" y="2567157"/>
            <a:ext cx="1201457" cy="1012996"/>
          </a:xfrm>
          <a:prstGeom prst="hexagon">
            <a:avLst>
              <a:gd fmla="val 27733" name="adj"/>
              <a:gd fmla="val 115470" name="vf"/>
            </a:avLst>
          </a:prstGeom>
          <a:noFill/>
          <a:ln cap="flat" cmpd="sng" w="38100">
            <a:solidFill>
              <a:srgbClr val="0AA6ED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21"/>
          <p:cNvSpPr txBox="1"/>
          <p:nvPr/>
        </p:nvSpPr>
        <p:spPr>
          <a:xfrm>
            <a:off x="9612006" y="2727578"/>
            <a:ext cx="856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62000" spcFirstLastPara="1" rIns="162000" wrap="square" tIns="685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ro" sz="3600" u="none" cap="none" strike="noStrike">
                <a:solidFill>
                  <a:srgbClr val="0AA6ED"/>
                </a:solidFill>
                <a:latin typeface="Arial"/>
                <a:ea typeface="Arial"/>
                <a:cs typeface="Arial"/>
                <a:sym typeface="Arial"/>
              </a:rPr>
              <a:t>02</a:t>
            </a:r>
            <a:endParaRPr b="1" i="0" sz="3600" u="none" cap="none" strike="noStrike">
              <a:solidFill>
                <a:srgbClr val="0AA6ED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1"/>
          <p:cNvSpPr txBox="1"/>
          <p:nvPr/>
        </p:nvSpPr>
        <p:spPr>
          <a:xfrm>
            <a:off x="3227075" y="6034025"/>
            <a:ext cx="5451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62000" spcFirstLastPara="1" rIns="162000" wrap="square" tIns="68550">
            <a:sp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ro" sz="3600">
                <a:solidFill>
                  <a:srgbClr val="0085F2"/>
                </a:solidFill>
              </a:rPr>
              <a:t>Structuri de date</a:t>
            </a:r>
            <a:endParaRPr b="1" sz="3600">
              <a:solidFill>
                <a:srgbClr val="0085F2"/>
              </a:solidFill>
            </a:endParaRPr>
          </a:p>
        </p:txBody>
      </p:sp>
      <p:sp>
        <p:nvSpPr>
          <p:cNvPr id="334" name="Google Shape;334;p21"/>
          <p:cNvSpPr txBox="1"/>
          <p:nvPr/>
        </p:nvSpPr>
        <p:spPr>
          <a:xfrm>
            <a:off x="2884300" y="6979800"/>
            <a:ext cx="6258000" cy="19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0" spcFirstLastPara="1" rIns="137150" wrap="square" tIns="68550">
            <a:spAutoFit/>
          </a:bodyPr>
          <a:lstStyle/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5F2"/>
              </a:buClr>
              <a:buSzPts val="2400"/>
              <a:buFont typeface="Noto Sans Symbols"/>
              <a:buChar char="✔"/>
            </a:pPr>
            <a:r>
              <a:rPr lang="ro" sz="2400">
                <a:solidFill>
                  <a:srgbClr val="0085F2"/>
                </a:solidFill>
              </a:rPr>
              <a:t>Componente </a:t>
            </a:r>
            <a:r>
              <a:rPr lang="ro" sz="2400">
                <a:solidFill>
                  <a:srgbClr val="0085F2"/>
                </a:solidFill>
              </a:rPr>
              <a:t>și</a:t>
            </a:r>
            <a:r>
              <a:rPr lang="ro" sz="2400">
                <a:solidFill>
                  <a:srgbClr val="0085F2"/>
                </a:solidFill>
              </a:rPr>
              <a:t> servicii Angular</a:t>
            </a:r>
            <a:endParaRPr b="0" i="0" sz="2400" u="none" cap="none" strike="noStrike">
              <a:solidFill>
                <a:srgbClr val="0085F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5F2"/>
              </a:buClr>
              <a:buSzPts val="2400"/>
              <a:buFont typeface="Noto Sans Symbols"/>
              <a:buChar char="✔"/>
            </a:pPr>
            <a:r>
              <a:rPr lang="ro" sz="2400">
                <a:solidFill>
                  <a:srgbClr val="0085F2"/>
                </a:solidFill>
              </a:rPr>
              <a:t>Angular FormControl (model-driven inputs)</a:t>
            </a:r>
            <a:endParaRPr sz="2400">
              <a:solidFill>
                <a:srgbClr val="0085F2"/>
              </a:solidFill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5F2"/>
              </a:buClr>
              <a:buSzPts val="2400"/>
              <a:buChar char="✔"/>
            </a:pPr>
            <a:r>
              <a:rPr lang="ro" sz="2400">
                <a:solidFill>
                  <a:srgbClr val="0085F2"/>
                </a:solidFill>
              </a:rPr>
              <a:t>Angular Observable si Observer (gestionarea cererilor HTTP)</a:t>
            </a:r>
            <a:endParaRPr sz="2400">
              <a:solidFill>
                <a:srgbClr val="0085F2"/>
              </a:solidFill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5F2"/>
              </a:buClr>
              <a:buSzPts val="2400"/>
              <a:buFont typeface="Noto Sans Symbols"/>
              <a:buChar char="✔"/>
            </a:pPr>
            <a:r>
              <a:rPr lang="ro" sz="2400">
                <a:solidFill>
                  <a:srgbClr val="0085F2"/>
                </a:solidFill>
              </a:rPr>
              <a:t>DTO</a:t>
            </a:r>
            <a:endParaRPr b="0" i="0" sz="2400" u="none" cap="none" strike="noStrike">
              <a:solidFill>
                <a:srgbClr val="0085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1"/>
          <p:cNvSpPr/>
          <p:nvPr/>
        </p:nvSpPr>
        <p:spPr>
          <a:xfrm rot="-1846343">
            <a:off x="1855579" y="5873564"/>
            <a:ext cx="1201457" cy="1012996"/>
          </a:xfrm>
          <a:prstGeom prst="hexagon">
            <a:avLst>
              <a:gd fmla="val 27733" name="adj"/>
              <a:gd fmla="val 115470" name="vf"/>
            </a:avLst>
          </a:prstGeom>
          <a:noFill/>
          <a:ln cap="flat" cmpd="sng" w="38100">
            <a:solidFill>
              <a:srgbClr val="0085F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6" name="Google Shape;336;p21"/>
          <p:cNvSpPr txBox="1"/>
          <p:nvPr/>
        </p:nvSpPr>
        <p:spPr>
          <a:xfrm>
            <a:off x="2028023" y="6034022"/>
            <a:ext cx="856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62000" spcFirstLastPara="1" rIns="162000" wrap="square" tIns="685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ro" sz="3600" u="none" cap="none" strike="noStrike">
                <a:solidFill>
                  <a:srgbClr val="0085F2"/>
                </a:solidFill>
                <a:latin typeface="Arial"/>
                <a:ea typeface="Arial"/>
                <a:cs typeface="Arial"/>
                <a:sym typeface="Arial"/>
              </a:rPr>
              <a:t>03</a:t>
            </a:r>
            <a:endParaRPr b="1" i="0" sz="3600" u="none" cap="none" strike="noStrike">
              <a:solidFill>
                <a:srgbClr val="0085F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1"/>
          <p:cNvSpPr txBox="1"/>
          <p:nvPr/>
        </p:nvSpPr>
        <p:spPr>
          <a:xfrm>
            <a:off x="10811058" y="6033890"/>
            <a:ext cx="3616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62000" spcFirstLastPara="1" rIns="162000" wrap="square" tIns="685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ro" sz="3600" u="none" cap="none" strike="noStrike">
                <a:solidFill>
                  <a:srgbClr val="125AC4"/>
                </a:solidFill>
                <a:latin typeface="Arial"/>
                <a:ea typeface="Arial"/>
                <a:cs typeface="Arial"/>
                <a:sym typeface="Arial"/>
              </a:rPr>
              <a:t>Algoritmi</a:t>
            </a:r>
            <a:endParaRPr b="1" i="0" sz="3600" u="none" cap="none" strike="noStrike">
              <a:solidFill>
                <a:srgbClr val="125AC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21"/>
          <p:cNvSpPr txBox="1"/>
          <p:nvPr/>
        </p:nvSpPr>
        <p:spPr>
          <a:xfrm>
            <a:off x="10468272" y="6979675"/>
            <a:ext cx="62580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0" spcFirstLastPara="1" rIns="137150" wrap="square" tIns="68550">
            <a:spAutoFit/>
          </a:bodyPr>
          <a:lstStyle/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5AC4"/>
              </a:buClr>
              <a:buSzPts val="2400"/>
              <a:buFont typeface="Noto Sans Symbols"/>
              <a:buChar char="✔"/>
            </a:pPr>
            <a:r>
              <a:rPr lang="ro" sz="2400">
                <a:solidFill>
                  <a:srgbClr val="125AC4"/>
                </a:solidFill>
              </a:rPr>
              <a:t>Operații</a:t>
            </a:r>
            <a:r>
              <a:rPr lang="ro" sz="2400">
                <a:solidFill>
                  <a:srgbClr val="125AC4"/>
                </a:solidFill>
              </a:rPr>
              <a:t> CRUD (cereri HTTP adecvate)</a:t>
            </a:r>
            <a:endParaRPr b="0" i="0" sz="2400" u="none" cap="none" strike="noStrike">
              <a:solidFill>
                <a:srgbClr val="125AC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5AC4"/>
              </a:buClr>
              <a:buSzPts val="2400"/>
              <a:buFont typeface="Noto Sans Symbols"/>
              <a:buChar char="✔"/>
            </a:pPr>
            <a:r>
              <a:rPr b="0" i="0" lang="ro" sz="2400" u="none" cap="none" strike="noStrike">
                <a:solidFill>
                  <a:srgbClr val="125AC4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ro" sz="2400">
                <a:solidFill>
                  <a:srgbClr val="125AC4"/>
                </a:solidFill>
              </a:rPr>
              <a:t>ngular data-binding</a:t>
            </a:r>
            <a:br>
              <a:rPr lang="ro" sz="2400">
                <a:solidFill>
                  <a:srgbClr val="125AC4"/>
                </a:solidFill>
              </a:rPr>
            </a:br>
            <a:r>
              <a:rPr lang="ro" sz="2400">
                <a:solidFill>
                  <a:srgbClr val="125AC4"/>
                </a:solidFill>
              </a:rPr>
              <a:t>(atât template-driven cât și model-driven)</a:t>
            </a:r>
            <a:endParaRPr b="0" i="0" sz="2400" u="none" cap="none" strike="noStrike">
              <a:solidFill>
                <a:srgbClr val="125AC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4000" lvl="0" marL="254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25AC4"/>
              </a:buClr>
              <a:buSzPts val="2400"/>
              <a:buFont typeface="Noto Sans Symbols"/>
              <a:buChar char="✔"/>
            </a:pPr>
            <a:r>
              <a:rPr lang="ro" sz="2400">
                <a:solidFill>
                  <a:srgbClr val="125AC4"/>
                </a:solidFill>
              </a:rPr>
              <a:t>map, filter, reduce pe tablouri de elemente</a:t>
            </a:r>
            <a:endParaRPr b="0" i="0" sz="2400" u="none" cap="none" strike="noStrike">
              <a:solidFill>
                <a:srgbClr val="125AC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21"/>
          <p:cNvSpPr/>
          <p:nvPr/>
        </p:nvSpPr>
        <p:spPr>
          <a:xfrm rot="-1846343">
            <a:off x="9439502" y="5873469"/>
            <a:ext cx="1201457" cy="1012996"/>
          </a:xfrm>
          <a:prstGeom prst="hexagon">
            <a:avLst>
              <a:gd fmla="val 27733" name="adj"/>
              <a:gd fmla="val 115470" name="vf"/>
            </a:avLst>
          </a:prstGeom>
          <a:noFill/>
          <a:ln cap="flat" cmpd="sng" w="38100">
            <a:solidFill>
              <a:srgbClr val="125AC4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8550" lIns="137150" spcFirstLastPara="1" rIns="137150" wrap="square" tIns="685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t/>
            </a:r>
            <a:endParaRPr b="0" i="0" sz="2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1"/>
          <p:cNvSpPr txBox="1"/>
          <p:nvPr/>
        </p:nvSpPr>
        <p:spPr>
          <a:xfrm>
            <a:off x="9612006" y="6033890"/>
            <a:ext cx="856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62000" spcFirstLastPara="1" rIns="162000" wrap="square" tIns="6855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ro" sz="3600" u="none" cap="none" strike="noStrike">
                <a:solidFill>
                  <a:srgbClr val="125AC4"/>
                </a:solidFill>
                <a:latin typeface="Arial"/>
                <a:ea typeface="Arial"/>
                <a:cs typeface="Arial"/>
                <a:sym typeface="Arial"/>
              </a:rPr>
              <a:t>04</a:t>
            </a:r>
            <a:endParaRPr b="1" i="0" sz="3600" u="none" cap="none" strike="noStrike">
              <a:solidFill>
                <a:srgbClr val="125AC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2"/>
          <p:cNvSpPr txBox="1"/>
          <p:nvPr/>
        </p:nvSpPr>
        <p:spPr>
          <a:xfrm>
            <a:off x="0" y="403200"/>
            <a:ext cx="18288000" cy="124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8100">
                <a:solidFill>
                  <a:srgbClr val="262626"/>
                </a:solidFill>
              </a:rPr>
              <a:t>Mențiuni </a:t>
            </a:r>
            <a:r>
              <a:rPr lang="ro" sz="8100">
                <a:solidFill>
                  <a:srgbClr val="262626"/>
                </a:solidFill>
              </a:rPr>
              <a:t>și</a:t>
            </a:r>
            <a:r>
              <a:rPr lang="ro" sz="8100">
                <a:solidFill>
                  <a:srgbClr val="262626"/>
                </a:solidFill>
              </a:rPr>
              <a:t> concluzii (1)</a:t>
            </a:r>
            <a:endParaRPr/>
          </a:p>
        </p:txBody>
      </p:sp>
      <p:sp>
        <p:nvSpPr>
          <p:cNvPr id="346" name="Google Shape;346;p22"/>
          <p:cNvSpPr/>
          <p:nvPr/>
        </p:nvSpPr>
        <p:spPr>
          <a:xfrm>
            <a:off x="2494486" y="2751346"/>
            <a:ext cx="6307874" cy="6442323"/>
          </a:xfrm>
          <a:custGeom>
            <a:rect b="b" l="l" r="r" t="t"/>
            <a:pathLst>
              <a:path extrusionOk="0" h="6442323" w="6307874">
                <a:moveTo>
                  <a:pt x="0" y="0"/>
                </a:moveTo>
                <a:lnTo>
                  <a:pt x="6307875" y="0"/>
                </a:lnTo>
                <a:lnTo>
                  <a:pt x="6307875" y="6442323"/>
                </a:lnTo>
                <a:lnTo>
                  <a:pt x="0" y="644232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7" name="Google Shape;347;p22"/>
          <p:cNvSpPr/>
          <p:nvPr/>
        </p:nvSpPr>
        <p:spPr>
          <a:xfrm>
            <a:off x="7956852" y="6830991"/>
            <a:ext cx="318192" cy="457062"/>
          </a:xfrm>
          <a:custGeom>
            <a:rect b="b" l="l" r="r" t="t"/>
            <a:pathLst>
              <a:path extrusionOk="0" h="457062" w="318192">
                <a:moveTo>
                  <a:pt x="0" y="0"/>
                </a:moveTo>
                <a:lnTo>
                  <a:pt x="318192" y="0"/>
                </a:lnTo>
                <a:lnTo>
                  <a:pt x="318192" y="457062"/>
                </a:lnTo>
                <a:lnTo>
                  <a:pt x="0" y="4570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8" name="Google Shape;348;p22"/>
          <p:cNvSpPr/>
          <p:nvPr/>
        </p:nvSpPr>
        <p:spPr>
          <a:xfrm>
            <a:off x="7855539" y="4738869"/>
            <a:ext cx="611134" cy="611105"/>
          </a:xfrm>
          <a:custGeom>
            <a:rect b="b" l="l" r="r" t="t"/>
            <a:pathLst>
              <a:path extrusionOk="0" h="611105" w="611134">
                <a:moveTo>
                  <a:pt x="0" y="0"/>
                </a:moveTo>
                <a:lnTo>
                  <a:pt x="611134" y="0"/>
                </a:lnTo>
                <a:lnTo>
                  <a:pt x="611134" y="611105"/>
                </a:lnTo>
                <a:lnTo>
                  <a:pt x="0" y="61110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49" name="Google Shape;349;p22"/>
          <p:cNvSpPr/>
          <p:nvPr/>
        </p:nvSpPr>
        <p:spPr>
          <a:xfrm>
            <a:off x="6629094" y="3168849"/>
            <a:ext cx="444393" cy="444393"/>
          </a:xfrm>
          <a:custGeom>
            <a:rect b="b" l="l" r="r" t="t"/>
            <a:pathLst>
              <a:path extrusionOk="0" h="444393" w="444393">
                <a:moveTo>
                  <a:pt x="0" y="0"/>
                </a:moveTo>
                <a:lnTo>
                  <a:pt x="444393" y="0"/>
                </a:lnTo>
                <a:lnTo>
                  <a:pt x="444393" y="444393"/>
                </a:lnTo>
                <a:lnTo>
                  <a:pt x="0" y="44439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0" name="Google Shape;350;p22"/>
          <p:cNvSpPr/>
          <p:nvPr/>
        </p:nvSpPr>
        <p:spPr>
          <a:xfrm>
            <a:off x="6539643" y="8229214"/>
            <a:ext cx="623296" cy="623063"/>
          </a:xfrm>
          <a:custGeom>
            <a:rect b="b" l="l" r="r" t="t"/>
            <a:pathLst>
              <a:path extrusionOk="0" h="623063" w="623296">
                <a:moveTo>
                  <a:pt x="0" y="0"/>
                </a:moveTo>
                <a:lnTo>
                  <a:pt x="623296" y="0"/>
                </a:lnTo>
                <a:lnTo>
                  <a:pt x="623296" y="623062"/>
                </a:lnTo>
                <a:lnTo>
                  <a:pt x="0" y="62306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1" name="Google Shape;351;p22"/>
          <p:cNvSpPr/>
          <p:nvPr/>
        </p:nvSpPr>
        <p:spPr>
          <a:xfrm>
            <a:off x="643737" y="5233410"/>
            <a:ext cx="4509283" cy="3953752"/>
          </a:xfrm>
          <a:custGeom>
            <a:rect b="b" l="l" r="r" t="t"/>
            <a:pathLst>
              <a:path extrusionOk="0" h="3953752" w="4509283">
                <a:moveTo>
                  <a:pt x="0" y="0"/>
                </a:moveTo>
                <a:lnTo>
                  <a:pt x="4509283" y="0"/>
                </a:lnTo>
                <a:lnTo>
                  <a:pt x="4509283" y="3953753"/>
                </a:lnTo>
                <a:lnTo>
                  <a:pt x="0" y="3953753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8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2" name="Google Shape;352;p22"/>
          <p:cNvSpPr/>
          <p:nvPr/>
        </p:nvSpPr>
        <p:spPr>
          <a:xfrm>
            <a:off x="4154751" y="4426044"/>
            <a:ext cx="2346350" cy="2957810"/>
          </a:xfrm>
          <a:custGeom>
            <a:rect b="b" l="l" r="r" t="t"/>
            <a:pathLst>
              <a:path extrusionOk="0" h="2957810" w="2346350">
                <a:moveTo>
                  <a:pt x="0" y="0"/>
                </a:moveTo>
                <a:lnTo>
                  <a:pt x="2346349" y="0"/>
                </a:lnTo>
                <a:lnTo>
                  <a:pt x="2346349" y="2957809"/>
                </a:lnTo>
                <a:lnTo>
                  <a:pt x="0" y="295780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9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53" name="Google Shape;353;p22"/>
          <p:cNvSpPr/>
          <p:nvPr/>
        </p:nvSpPr>
        <p:spPr>
          <a:xfrm>
            <a:off x="8915625" y="1825550"/>
            <a:ext cx="8699673" cy="7949677"/>
          </a:xfrm>
          <a:custGeom>
            <a:rect b="b" l="l" r="r" t="t"/>
            <a:pathLst>
              <a:path extrusionOk="0" h="8640953" w="7372604">
                <a:moveTo>
                  <a:pt x="0" y="0"/>
                </a:moveTo>
                <a:lnTo>
                  <a:pt x="7372604" y="0"/>
                </a:lnTo>
                <a:lnTo>
                  <a:pt x="7372604" y="8640953"/>
                </a:lnTo>
                <a:lnTo>
                  <a:pt x="0" y="8640953"/>
                </a:lnTo>
                <a:close/>
              </a:path>
            </a:pathLst>
          </a:custGeom>
          <a:solidFill>
            <a:srgbClr val="02ECEC">
              <a:alpha val="15294"/>
            </a:srgbClr>
          </a:solidFill>
          <a:ln>
            <a:noFill/>
          </a:ln>
        </p:spPr>
      </p:sp>
      <p:sp>
        <p:nvSpPr>
          <p:cNvPr id="354" name="Google Shape;354;p22"/>
          <p:cNvSpPr txBox="1"/>
          <p:nvPr/>
        </p:nvSpPr>
        <p:spPr>
          <a:xfrm>
            <a:off x="9915350" y="2679950"/>
            <a:ext cx="7128600" cy="65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2400">
                <a:solidFill>
                  <a:schemeClr val="dk1"/>
                </a:solidFill>
              </a:rPr>
              <a:t>interacțiunea</a:t>
            </a:r>
            <a:r>
              <a:rPr lang="ro" sz="2400">
                <a:solidFill>
                  <a:schemeClr val="dk1"/>
                </a:solidFill>
              </a:rPr>
              <a:t> </a:t>
            </a:r>
            <a:r>
              <a:rPr lang="ro" sz="2400">
                <a:solidFill>
                  <a:schemeClr val="dk1"/>
                </a:solidFill>
              </a:rPr>
              <a:t>aplicației</a:t>
            </a:r>
            <a:r>
              <a:rPr lang="ro" sz="2400">
                <a:solidFill>
                  <a:schemeClr val="dk1"/>
                </a:solidFill>
              </a:rPr>
              <a:t> backend, realizată pe platforma Spring cu extensia Spring-boot, cu trei variante de tehnologii frontend: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2400">
                <a:solidFill>
                  <a:schemeClr val="dk1"/>
                </a:solidFill>
              </a:rPr>
              <a:t> - Thymeleaf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2400">
                <a:solidFill>
                  <a:schemeClr val="dk1"/>
                </a:solidFill>
              </a:rPr>
              <a:t> - Angular-embedded (stilizare cu Bootstrap)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2400">
                <a:solidFill>
                  <a:schemeClr val="dk1"/>
                </a:solidFill>
              </a:rPr>
              <a:t> </a:t>
            </a:r>
            <a:r>
              <a:rPr lang="ro" sz="2400">
                <a:solidFill>
                  <a:schemeClr val="dk1"/>
                </a:solidFill>
              </a:rPr>
              <a:t>- Ang</a:t>
            </a:r>
            <a:r>
              <a:rPr lang="ro" sz="2400">
                <a:solidFill>
                  <a:schemeClr val="dk1"/>
                </a:solidFill>
              </a:rPr>
              <a:t>ular-interactive (stilizare cu Angular-material)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2400">
                <a:solidFill>
                  <a:schemeClr val="dk1"/>
                </a:solidFill>
              </a:rPr>
              <a:t>    Această abordare a ridicat probleme destul de complexe </a:t>
            </a:r>
            <a:r>
              <a:rPr lang="ro" sz="2400">
                <a:solidFill>
                  <a:schemeClr val="dk1"/>
                </a:solidFill>
              </a:rPr>
              <a:t>și</a:t>
            </a:r>
            <a:r>
              <a:rPr lang="ro" sz="2400">
                <a:solidFill>
                  <a:schemeClr val="dk1"/>
                </a:solidFill>
              </a:rPr>
              <a:t> interesante </a:t>
            </a:r>
            <a:r>
              <a:rPr lang="ro" sz="2400">
                <a:solidFill>
                  <a:schemeClr val="dk1"/>
                </a:solidFill>
              </a:rPr>
              <a:t>în</a:t>
            </a:r>
            <a:r>
              <a:rPr lang="ro" sz="2400">
                <a:solidFill>
                  <a:schemeClr val="dk1"/>
                </a:solidFill>
              </a:rPr>
              <a:t> </a:t>
            </a:r>
            <a:r>
              <a:rPr lang="ro" sz="2400">
                <a:solidFill>
                  <a:schemeClr val="dk1"/>
                </a:solidFill>
              </a:rPr>
              <a:t>legătură</a:t>
            </a:r>
            <a:r>
              <a:rPr lang="ro" sz="2400">
                <a:solidFill>
                  <a:schemeClr val="dk1"/>
                </a:solidFill>
              </a:rPr>
              <a:t> cu securitatea </a:t>
            </a:r>
            <a:r>
              <a:rPr lang="ro" sz="2400">
                <a:solidFill>
                  <a:schemeClr val="dk1"/>
                </a:solidFill>
              </a:rPr>
              <a:t>aplicației</a:t>
            </a:r>
            <a:r>
              <a:rPr lang="ro" sz="2400">
                <a:solidFill>
                  <a:schemeClr val="dk1"/>
                </a:solidFill>
              </a:rPr>
              <a:t>, </a:t>
            </a:r>
            <a:r>
              <a:rPr lang="ro" sz="2400">
                <a:solidFill>
                  <a:schemeClr val="dk1"/>
                </a:solidFill>
              </a:rPr>
              <a:t>implementată</a:t>
            </a:r>
            <a:r>
              <a:rPr lang="ro" sz="2400">
                <a:solidFill>
                  <a:schemeClr val="dk1"/>
                </a:solidFill>
              </a:rPr>
              <a:t> cu Spring-security, probleme pe care se pare că am </a:t>
            </a:r>
            <a:r>
              <a:rPr lang="ro" sz="2400">
                <a:solidFill>
                  <a:schemeClr val="dk1"/>
                </a:solidFill>
              </a:rPr>
              <a:t>reușit</a:t>
            </a:r>
            <a:r>
              <a:rPr lang="ro" sz="2400">
                <a:solidFill>
                  <a:schemeClr val="dk1"/>
                </a:solidFill>
              </a:rPr>
              <a:t> să le </a:t>
            </a:r>
            <a:r>
              <a:rPr lang="ro" sz="2400">
                <a:solidFill>
                  <a:schemeClr val="dk1"/>
                </a:solidFill>
              </a:rPr>
              <a:t>depășesc</a:t>
            </a:r>
            <a:r>
              <a:rPr lang="ro" sz="2400">
                <a:solidFill>
                  <a:schemeClr val="dk1"/>
                </a:solidFill>
              </a:rPr>
              <a:t>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2400">
                <a:solidFill>
                  <a:schemeClr val="dk1"/>
                </a:solidFill>
              </a:rPr>
              <a:t>      De exemplu, ordinea filtrelor de securitate pentru a avea un mecanism CORS funcțional.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o" sz="2400">
                <a:solidFill>
                  <a:schemeClr val="dk1"/>
                </a:solidFill>
              </a:rPr>
              <a:t>    De ce această abordare ? Pentru </a:t>
            </a:r>
            <a:r>
              <a:rPr lang="ro" sz="2400">
                <a:solidFill>
                  <a:schemeClr val="dk1"/>
                </a:solidFill>
              </a:rPr>
              <a:t>că</a:t>
            </a:r>
            <a:r>
              <a:rPr lang="ro" sz="2400">
                <a:solidFill>
                  <a:schemeClr val="dk1"/>
                </a:solidFill>
              </a:rPr>
              <a:t>, </a:t>
            </a:r>
            <a:r>
              <a:rPr lang="ro" sz="2400">
                <a:solidFill>
                  <a:schemeClr val="dk1"/>
                </a:solidFill>
              </a:rPr>
              <a:t>așa</a:t>
            </a:r>
            <a:r>
              <a:rPr lang="ro" sz="2400">
                <a:solidFill>
                  <a:schemeClr val="dk1"/>
                </a:solidFill>
              </a:rPr>
              <a:t> cum menționam, scopul proiectului este mai mult didactic.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355" name="Google Shape;355;p22"/>
          <p:cNvSpPr txBox="1"/>
          <p:nvPr/>
        </p:nvSpPr>
        <p:spPr>
          <a:xfrm>
            <a:off x="9480700" y="2156150"/>
            <a:ext cx="72963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o" sz="2400">
                <a:solidFill>
                  <a:schemeClr val="dk1"/>
                </a:solidFill>
              </a:rPr>
              <a:t>O </a:t>
            </a:r>
            <a:r>
              <a:rPr lang="ro" sz="2400">
                <a:solidFill>
                  <a:schemeClr val="dk1"/>
                </a:solidFill>
              </a:rPr>
              <a:t>mențiune</a:t>
            </a:r>
            <a:r>
              <a:rPr lang="ro" sz="2400">
                <a:solidFill>
                  <a:schemeClr val="dk1"/>
                </a:solidFill>
              </a:rPr>
              <a:t> </a:t>
            </a:r>
            <a:r>
              <a:rPr lang="ro" sz="2400">
                <a:solidFill>
                  <a:schemeClr val="dk1"/>
                </a:solidFill>
              </a:rPr>
              <a:t>neobișnuită</a:t>
            </a:r>
            <a:r>
              <a:rPr lang="ro" sz="2400">
                <a:solidFill>
                  <a:schemeClr val="dk1"/>
                </a:solidFill>
              </a:rPr>
              <a:t> ar fi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